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696" r:id="rId4"/>
  </p:sldMasterIdLst>
  <p:sldIdLst>
    <p:sldId id="256" r:id="rId5"/>
    <p:sldId id="272" r:id="rId6"/>
    <p:sldId id="303" r:id="rId7"/>
    <p:sldId id="273" r:id="rId8"/>
    <p:sldId id="257" r:id="rId9"/>
    <p:sldId id="268" r:id="rId10"/>
    <p:sldId id="258" r:id="rId11"/>
    <p:sldId id="270" r:id="rId12"/>
    <p:sldId id="269" r:id="rId13"/>
    <p:sldId id="259" r:id="rId14"/>
    <p:sldId id="306" r:id="rId15"/>
    <p:sldId id="266" r:id="rId16"/>
    <p:sldId id="261" r:id="rId17"/>
    <p:sldId id="262" r:id="rId18"/>
    <p:sldId id="265" r:id="rId19"/>
    <p:sldId id="282" r:id="rId20"/>
    <p:sldId id="275" r:id="rId21"/>
    <p:sldId id="277" r:id="rId22"/>
    <p:sldId id="276" r:id="rId23"/>
    <p:sldId id="279" r:id="rId24"/>
    <p:sldId id="280" r:id="rId25"/>
    <p:sldId id="281" r:id="rId26"/>
    <p:sldId id="294" r:id="rId27"/>
    <p:sldId id="295" r:id="rId28"/>
    <p:sldId id="290" r:id="rId29"/>
    <p:sldId id="291" r:id="rId30"/>
    <p:sldId id="292" r:id="rId31"/>
    <p:sldId id="331" r:id="rId32"/>
    <p:sldId id="307" r:id="rId33"/>
    <p:sldId id="308" r:id="rId34"/>
    <p:sldId id="283" r:id="rId35"/>
    <p:sldId id="284" r:id="rId36"/>
    <p:sldId id="285" r:id="rId37"/>
    <p:sldId id="286" r:id="rId38"/>
    <p:sldId id="287" r:id="rId39"/>
    <p:sldId id="289" r:id="rId40"/>
    <p:sldId id="322" r:id="rId41"/>
    <p:sldId id="321" r:id="rId42"/>
    <p:sldId id="316" r:id="rId43"/>
    <p:sldId id="313" r:id="rId44"/>
    <p:sldId id="314" r:id="rId45"/>
    <p:sldId id="315" r:id="rId46"/>
    <p:sldId id="312" r:id="rId47"/>
    <p:sldId id="304" r:id="rId48"/>
    <p:sldId id="317" r:id="rId49"/>
    <p:sldId id="309" r:id="rId50"/>
    <p:sldId id="310" r:id="rId51"/>
    <p:sldId id="311" r:id="rId52"/>
    <p:sldId id="324" r:id="rId53"/>
    <p:sldId id="325" r:id="rId54"/>
    <p:sldId id="326" r:id="rId55"/>
    <p:sldId id="327" r:id="rId56"/>
    <p:sldId id="328" r:id="rId57"/>
    <p:sldId id="329" r:id="rId58"/>
    <p:sldId id="330" r:id="rId59"/>
    <p:sldId id="320" r:id="rId60"/>
    <p:sldId id="319" r:id="rId61"/>
    <p:sldId id="323" r:id="rId62"/>
    <p:sldId id="318" r:id="rId63"/>
    <p:sldId id="297" r:id="rId64"/>
    <p:sldId id="298" r:id="rId65"/>
    <p:sldId id="299" r:id="rId66"/>
    <p:sldId id="301"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86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94660"/>
  </p:normalViewPr>
  <p:slideViewPr>
    <p:cSldViewPr>
      <p:cViewPr>
        <p:scale>
          <a:sx n="75" d="100"/>
          <a:sy n="75" d="100"/>
        </p:scale>
        <p:origin x="-1050" y="-7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837016462"/>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011672057"/>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17967430"/>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867689244"/>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8" name="Footer Placeholder 7"/>
          <p:cNvSpPr>
            <a:spLocks noGrp="1"/>
          </p:cNvSpPr>
          <p:nvPr>
            <p:ph type="ftr" sz="quarter" idx="11"/>
          </p:nvPr>
        </p:nvSpPr>
        <p:spPr/>
        <p:txBody>
          <a:bodyPr/>
          <a:lstStyle/>
          <a:p>
            <a:endParaRPr lang="en-US">
              <a:solidFill>
                <a:srgbClr val="386750">
                  <a:tint val="75000"/>
                </a:srgbClr>
              </a:solidFill>
            </a:endParaRPr>
          </a:p>
        </p:txBody>
      </p:sp>
      <p:sp>
        <p:nvSpPr>
          <p:cNvPr id="9" name="Slide Number Placeholder 8"/>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096021451"/>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4" name="Footer Placeholder 3"/>
          <p:cNvSpPr>
            <a:spLocks noGrp="1"/>
          </p:cNvSpPr>
          <p:nvPr>
            <p:ph type="ftr" sz="quarter" idx="11"/>
          </p:nvPr>
        </p:nvSpPr>
        <p:spPr/>
        <p:txBody>
          <a:bodyPr/>
          <a:lstStyle/>
          <a:p>
            <a:endParaRPr lang="en-US">
              <a:solidFill>
                <a:srgbClr val="386750">
                  <a:tint val="75000"/>
                </a:srgbClr>
              </a:solidFill>
            </a:endParaRPr>
          </a:p>
        </p:txBody>
      </p:sp>
      <p:sp>
        <p:nvSpPr>
          <p:cNvPr id="5" name="Slide Number Placeholder 4"/>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4138510945"/>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3" name="Footer Placeholder 2"/>
          <p:cNvSpPr>
            <a:spLocks noGrp="1"/>
          </p:cNvSpPr>
          <p:nvPr>
            <p:ph type="ftr" sz="quarter" idx="11"/>
          </p:nvPr>
        </p:nvSpPr>
        <p:spPr/>
        <p:txBody>
          <a:bodyPr/>
          <a:lstStyle/>
          <a:p>
            <a:endParaRPr lang="en-US">
              <a:solidFill>
                <a:srgbClr val="386750">
                  <a:tint val="75000"/>
                </a:srgbClr>
              </a:solidFill>
            </a:endParaRPr>
          </a:p>
        </p:txBody>
      </p:sp>
      <p:sp>
        <p:nvSpPr>
          <p:cNvPr id="4" name="Slide Number Placeholder 3"/>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141644668"/>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4023544606"/>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540861708"/>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448375211"/>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322164867"/>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137826069"/>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034414645"/>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00827124"/>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937197010"/>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8" name="Footer Placeholder 7"/>
          <p:cNvSpPr>
            <a:spLocks noGrp="1"/>
          </p:cNvSpPr>
          <p:nvPr>
            <p:ph type="ftr" sz="quarter" idx="11"/>
          </p:nvPr>
        </p:nvSpPr>
        <p:spPr/>
        <p:txBody>
          <a:bodyPr/>
          <a:lstStyle/>
          <a:p>
            <a:endParaRPr lang="en-US">
              <a:solidFill>
                <a:srgbClr val="386750">
                  <a:tint val="75000"/>
                </a:srgbClr>
              </a:solidFill>
            </a:endParaRPr>
          </a:p>
        </p:txBody>
      </p:sp>
      <p:sp>
        <p:nvSpPr>
          <p:cNvPr id="9" name="Slide Number Placeholder 8"/>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48358344"/>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4" name="Footer Placeholder 3"/>
          <p:cNvSpPr>
            <a:spLocks noGrp="1"/>
          </p:cNvSpPr>
          <p:nvPr>
            <p:ph type="ftr" sz="quarter" idx="11"/>
          </p:nvPr>
        </p:nvSpPr>
        <p:spPr/>
        <p:txBody>
          <a:bodyPr/>
          <a:lstStyle/>
          <a:p>
            <a:endParaRPr lang="en-US">
              <a:solidFill>
                <a:srgbClr val="386750">
                  <a:tint val="75000"/>
                </a:srgbClr>
              </a:solidFill>
            </a:endParaRPr>
          </a:p>
        </p:txBody>
      </p:sp>
      <p:sp>
        <p:nvSpPr>
          <p:cNvPr id="5" name="Slide Number Placeholder 4"/>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453218785"/>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3" name="Footer Placeholder 2"/>
          <p:cNvSpPr>
            <a:spLocks noGrp="1"/>
          </p:cNvSpPr>
          <p:nvPr>
            <p:ph type="ftr" sz="quarter" idx="11"/>
          </p:nvPr>
        </p:nvSpPr>
        <p:spPr/>
        <p:txBody>
          <a:bodyPr/>
          <a:lstStyle/>
          <a:p>
            <a:endParaRPr lang="en-US">
              <a:solidFill>
                <a:srgbClr val="386750">
                  <a:tint val="75000"/>
                </a:srgbClr>
              </a:solidFill>
            </a:endParaRPr>
          </a:p>
        </p:txBody>
      </p:sp>
      <p:sp>
        <p:nvSpPr>
          <p:cNvPr id="4" name="Slide Number Placeholder 3"/>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32670293"/>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517217016"/>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584184434"/>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4238630209"/>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738836562"/>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210734258"/>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717727409"/>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943294566"/>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818507943"/>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8" name="Footer Placeholder 7"/>
          <p:cNvSpPr>
            <a:spLocks noGrp="1"/>
          </p:cNvSpPr>
          <p:nvPr>
            <p:ph type="ftr" sz="quarter" idx="11"/>
          </p:nvPr>
        </p:nvSpPr>
        <p:spPr/>
        <p:txBody>
          <a:bodyPr/>
          <a:lstStyle/>
          <a:p>
            <a:endParaRPr lang="en-US">
              <a:solidFill>
                <a:srgbClr val="386750">
                  <a:tint val="75000"/>
                </a:srgbClr>
              </a:solidFill>
            </a:endParaRPr>
          </a:p>
        </p:txBody>
      </p:sp>
      <p:sp>
        <p:nvSpPr>
          <p:cNvPr id="9" name="Slide Number Placeholder 8"/>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017371165"/>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4" name="Footer Placeholder 3"/>
          <p:cNvSpPr>
            <a:spLocks noGrp="1"/>
          </p:cNvSpPr>
          <p:nvPr>
            <p:ph type="ftr" sz="quarter" idx="11"/>
          </p:nvPr>
        </p:nvSpPr>
        <p:spPr/>
        <p:txBody>
          <a:bodyPr/>
          <a:lstStyle/>
          <a:p>
            <a:endParaRPr lang="en-US">
              <a:solidFill>
                <a:srgbClr val="386750">
                  <a:tint val="75000"/>
                </a:srgbClr>
              </a:solidFill>
            </a:endParaRPr>
          </a:p>
        </p:txBody>
      </p:sp>
      <p:sp>
        <p:nvSpPr>
          <p:cNvPr id="5" name="Slide Number Placeholder 4"/>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103372192"/>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3" name="Footer Placeholder 2"/>
          <p:cNvSpPr>
            <a:spLocks noGrp="1"/>
          </p:cNvSpPr>
          <p:nvPr>
            <p:ph type="ftr" sz="quarter" idx="11"/>
          </p:nvPr>
        </p:nvSpPr>
        <p:spPr/>
        <p:txBody>
          <a:bodyPr/>
          <a:lstStyle/>
          <a:p>
            <a:endParaRPr lang="en-US">
              <a:solidFill>
                <a:srgbClr val="386750">
                  <a:tint val="75000"/>
                </a:srgbClr>
              </a:solidFill>
            </a:endParaRPr>
          </a:p>
        </p:txBody>
      </p:sp>
      <p:sp>
        <p:nvSpPr>
          <p:cNvPr id="4" name="Slide Number Placeholder 3"/>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063191031"/>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419607723"/>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6" name="Footer Placeholder 5"/>
          <p:cNvSpPr>
            <a:spLocks noGrp="1"/>
          </p:cNvSpPr>
          <p:nvPr>
            <p:ph type="ftr" sz="quarter" idx="11"/>
          </p:nvPr>
        </p:nvSpPr>
        <p:spPr/>
        <p:txBody>
          <a:bodyPr/>
          <a:lstStyle/>
          <a:p>
            <a:endParaRPr lang="en-US">
              <a:solidFill>
                <a:srgbClr val="386750">
                  <a:tint val="75000"/>
                </a:srgbClr>
              </a:solidFill>
            </a:endParaRPr>
          </a:p>
        </p:txBody>
      </p:sp>
      <p:sp>
        <p:nvSpPr>
          <p:cNvPr id="7" name="Slide Number Placeholder 6"/>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2539545128"/>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903253061"/>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11"/>
          </p:nvPr>
        </p:nvSpPr>
        <p:spPr/>
        <p:txBody>
          <a:bodyPr/>
          <a:lstStyle/>
          <a:p>
            <a:endParaRPr lang="en-US">
              <a:solidFill>
                <a:srgbClr val="386750">
                  <a:tint val="75000"/>
                </a:srgbClr>
              </a:solidFill>
            </a:endParaRPr>
          </a:p>
        </p:txBody>
      </p:sp>
      <p:sp>
        <p:nvSpPr>
          <p:cNvPr id="6" name="Slide Number Placeholder 5"/>
          <p:cNvSpPr>
            <a:spLocks noGrp="1"/>
          </p:cNvSpPr>
          <p:nvPr>
            <p:ph type="sldNum" sz="quarter" idx="12"/>
          </p:nvPr>
        </p:nvSpPr>
        <p:spPr/>
        <p:txBody>
          <a:body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517448340"/>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E5A812-3313-4486-9D46-BED8CEE25929}" type="datetimeFigureOut">
              <a:rPr lang="en-US" smtClean="0"/>
              <a:pPr/>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D0521-64EF-44D8-8F2B-9F595522666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5A812-3313-4486-9D46-BED8CEE25929}" type="datetimeFigureOut">
              <a:rPr lang="en-US" smtClean="0"/>
              <a:pPr/>
              <a:t>10/16/2015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D0521-64EF-44D8-8F2B-9F59552266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38675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15299596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38675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36642469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5A812-3313-4486-9D46-BED8CEE25929}" type="datetimeFigureOut">
              <a:rPr lang="en-US" smtClean="0">
                <a:solidFill>
                  <a:srgbClr val="386750">
                    <a:tint val="75000"/>
                  </a:srgbClr>
                </a:solidFill>
              </a:rPr>
              <a:pPr/>
              <a:t>10/16/2015</a:t>
            </a:fld>
            <a:endParaRPr lang="en-US">
              <a:solidFill>
                <a:srgbClr val="38675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38675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D0521-64EF-44D8-8F2B-9F595522666C}" type="slidenum">
              <a:rPr lang="en-US" smtClean="0">
                <a:solidFill>
                  <a:srgbClr val="386750">
                    <a:tint val="75000"/>
                  </a:srgbClr>
                </a:solidFill>
              </a:rPr>
              <a:pPr/>
              <a:t>‹#›</a:t>
            </a:fld>
            <a:endParaRPr lang="en-US">
              <a:solidFill>
                <a:srgbClr val="386750">
                  <a:tint val="75000"/>
                </a:srgbClr>
              </a:solidFill>
            </a:endParaRPr>
          </a:p>
        </p:txBody>
      </p:sp>
    </p:spTree>
    <p:extLst>
      <p:ext uri="{BB962C8B-B14F-4D97-AF65-F5344CB8AC3E}">
        <p14:creationId xmlns:p14="http://schemas.microsoft.com/office/powerpoint/2010/main" val="9922749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png"/><Relationship Id="rId4" Type="http://schemas.openxmlformats.org/officeDocument/2006/relationships/image" Target="../media/image57.jpg"/></Relationships>
</file>

<file path=ppt/slides/_rels/slide4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5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3.jpg"/><Relationship Id="rId7" Type="http://schemas.openxmlformats.org/officeDocument/2006/relationships/image" Target="../media/image87.jpeg"/><Relationship Id="rId2" Type="http://schemas.openxmlformats.org/officeDocument/2006/relationships/image" Target="../media/image82.jpg"/><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g"/><Relationship Id="rId4" Type="http://schemas.openxmlformats.org/officeDocument/2006/relationships/image" Target="../media/image84.jpe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ctrTitle"/>
          </p:nvPr>
        </p:nvSpPr>
        <p:spPr>
          <a:xfrm>
            <a:off x="685800" y="228601"/>
            <a:ext cx="7772400" cy="1600199"/>
          </a:xfrm>
        </p:spPr>
        <p:txBody>
          <a:bodyPr>
            <a:normAutofit/>
          </a:bodyPr>
          <a:lstStyle/>
          <a:p>
            <a:r>
              <a:rPr lang="en-US" sz="4800" b="1" dirty="0" smtClean="0">
                <a:solidFill>
                  <a:srgbClr val="386750"/>
                </a:solidFill>
                <a:latin typeface="Arial Black" pitchFamily="34" charset="0"/>
              </a:rPr>
              <a:t>Homecoming 2015</a:t>
            </a:r>
            <a:endParaRPr lang="en-US" sz="4800" b="1" dirty="0">
              <a:solidFill>
                <a:srgbClr val="386750"/>
              </a:solidFill>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24000"/>
            <a:ext cx="4724400" cy="4724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2362200"/>
            <a:ext cx="2362200" cy="23622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253162"/>
            <a:ext cx="7924800" cy="579438"/>
          </a:xfrm>
        </p:spPr>
        <p:txBody>
          <a:bodyPr>
            <a:normAutofit/>
          </a:bodyPr>
          <a:lstStyle/>
          <a:p>
            <a:pPr algn="l"/>
            <a:r>
              <a:rPr lang="en-US" sz="1800" b="1" dirty="0" smtClean="0">
                <a:solidFill>
                  <a:schemeClr val="accent3">
                    <a:lumMod val="90000"/>
                    <a:lumOff val="10000"/>
                  </a:schemeClr>
                </a:solidFill>
                <a:latin typeface="+mn-lt"/>
              </a:rPr>
              <a:t>Front of Eddy Hall, August 2014</a:t>
            </a:r>
            <a:endParaRPr lang="en-US" sz="1800" b="1" dirty="0">
              <a:solidFill>
                <a:schemeClr val="accent3">
                  <a:lumMod val="90000"/>
                  <a:lumOff val="10000"/>
                </a:schemeClr>
              </a:solidFill>
              <a:latin typeface="+mn-lt"/>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381000"/>
            <a:ext cx="7848600" cy="5886450"/>
          </a:xfrm>
        </p:spPr>
      </p:pic>
    </p:spTree>
    <p:extLst>
      <p:ext uri="{BB962C8B-B14F-4D97-AF65-F5344CB8AC3E}">
        <p14:creationId xmlns:p14="http://schemas.microsoft.com/office/powerpoint/2010/main" val="3093659198"/>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172200"/>
            <a:ext cx="7924800" cy="579438"/>
          </a:xfrm>
        </p:spPr>
        <p:txBody>
          <a:bodyPr>
            <a:normAutofit/>
          </a:bodyPr>
          <a:lstStyle/>
          <a:p>
            <a:pPr algn="l"/>
            <a:r>
              <a:rPr lang="en-US" sz="1800" b="1" dirty="0" smtClean="0">
                <a:solidFill>
                  <a:schemeClr val="accent3">
                    <a:lumMod val="90000"/>
                    <a:lumOff val="10000"/>
                  </a:schemeClr>
                </a:solidFill>
                <a:latin typeface="+mn-lt"/>
              </a:rPr>
              <a:t>Front of Eddy Hall, August 2014</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28600"/>
            <a:ext cx="7924800" cy="5943600"/>
          </a:xfrm>
        </p:spPr>
      </p:pic>
    </p:spTree>
    <p:extLst>
      <p:ext uri="{BB962C8B-B14F-4D97-AF65-F5344CB8AC3E}">
        <p14:creationId xmlns:p14="http://schemas.microsoft.com/office/powerpoint/2010/main" val="3521065536"/>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867400"/>
            <a:ext cx="8229600" cy="731838"/>
          </a:xfrm>
        </p:spPr>
        <p:txBody>
          <a:bodyPr>
            <a:normAutofit/>
          </a:bodyPr>
          <a:lstStyle/>
          <a:p>
            <a:pPr algn="l"/>
            <a:r>
              <a:rPr lang="en-US" sz="1800" b="1" dirty="0" smtClean="0">
                <a:solidFill>
                  <a:schemeClr val="accent3">
                    <a:lumMod val="90000"/>
                    <a:lumOff val="10000"/>
                  </a:schemeClr>
                </a:solidFill>
                <a:latin typeface="+mn-lt"/>
              </a:rPr>
              <a:t>Front of Eddy Hall, September 2014</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304800"/>
            <a:ext cx="8714740" cy="5562600"/>
          </a:xfrm>
        </p:spPr>
      </p:pic>
    </p:spTree>
    <p:extLst>
      <p:ext uri="{BB962C8B-B14F-4D97-AF65-F5344CB8AC3E}">
        <p14:creationId xmlns:p14="http://schemas.microsoft.com/office/powerpoint/2010/main" val="1079077343"/>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248400"/>
            <a:ext cx="8229600" cy="457200"/>
          </a:xfrm>
        </p:spPr>
        <p:txBody>
          <a:bodyPr>
            <a:normAutofit/>
          </a:bodyPr>
          <a:lstStyle/>
          <a:p>
            <a:pPr algn="l"/>
            <a:r>
              <a:rPr lang="en-US" sz="1800" b="1" dirty="0" smtClean="0">
                <a:solidFill>
                  <a:schemeClr val="accent3">
                    <a:lumMod val="90000"/>
                    <a:lumOff val="10000"/>
                  </a:schemeClr>
                </a:solidFill>
                <a:latin typeface="+mn-lt"/>
              </a:rPr>
              <a:t>Front of Eddy Hall, November 2014</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228600"/>
            <a:ext cx="8001000" cy="6000750"/>
          </a:xfrm>
        </p:spPr>
      </p:pic>
    </p:spTree>
    <p:extLst>
      <p:ext uri="{BB962C8B-B14F-4D97-AF65-F5344CB8AC3E}">
        <p14:creationId xmlns:p14="http://schemas.microsoft.com/office/powerpoint/2010/main" val="3664577178"/>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248400"/>
            <a:ext cx="7239000" cy="427038"/>
          </a:xfrm>
        </p:spPr>
        <p:txBody>
          <a:bodyPr>
            <a:normAutofit/>
          </a:bodyPr>
          <a:lstStyle/>
          <a:p>
            <a:pPr algn="l"/>
            <a:r>
              <a:rPr lang="en-US" sz="1800" b="1" dirty="0" smtClean="0">
                <a:solidFill>
                  <a:schemeClr val="accent3">
                    <a:lumMod val="90000"/>
                    <a:lumOff val="10000"/>
                  </a:schemeClr>
                </a:solidFill>
              </a:rPr>
              <a:t>Front of Eddy Hall, January 2015</a:t>
            </a:r>
            <a:endParaRPr lang="en-US" sz="2400" dirty="0">
              <a:solidFill>
                <a:srgbClr val="FFFFFF"/>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304800"/>
            <a:ext cx="7924800" cy="5943600"/>
          </a:xfrm>
        </p:spPr>
      </p:pic>
    </p:spTree>
    <p:extLst>
      <p:ext uri="{BB962C8B-B14F-4D97-AF65-F5344CB8AC3E}">
        <p14:creationId xmlns:p14="http://schemas.microsoft.com/office/powerpoint/2010/main" val="4149162952"/>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248400"/>
            <a:ext cx="7086600" cy="457200"/>
          </a:xfrm>
        </p:spPr>
        <p:txBody>
          <a:bodyPr>
            <a:normAutofit/>
          </a:bodyPr>
          <a:lstStyle/>
          <a:p>
            <a:pPr algn="l"/>
            <a:r>
              <a:rPr lang="en-US" sz="1800" b="1" dirty="0" smtClean="0">
                <a:solidFill>
                  <a:schemeClr val="accent3">
                    <a:lumMod val="90000"/>
                    <a:lumOff val="10000"/>
                  </a:schemeClr>
                </a:solidFill>
                <a:latin typeface="+mn-lt"/>
              </a:rPr>
              <a:t>Front of Eddy Hall, September 2015 - Renovations complete!</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52400"/>
            <a:ext cx="8051800" cy="6038850"/>
          </a:xfrm>
        </p:spPr>
      </p:pic>
    </p:spTree>
    <p:extLst>
      <p:ext uri="{BB962C8B-B14F-4D97-AF65-F5344CB8AC3E}">
        <p14:creationId xmlns:p14="http://schemas.microsoft.com/office/powerpoint/2010/main" val="1700593712"/>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05400"/>
            <a:ext cx="7696200" cy="487362"/>
          </a:xfrm>
        </p:spPr>
        <p:txBody>
          <a:bodyPr>
            <a:normAutofit/>
          </a:bodyPr>
          <a:lstStyle/>
          <a:p>
            <a:pPr algn="l"/>
            <a:r>
              <a:rPr lang="en-US" sz="1800" b="1" dirty="0" smtClean="0">
                <a:solidFill>
                  <a:schemeClr val="accent3">
                    <a:lumMod val="90000"/>
                    <a:lumOff val="10000"/>
                  </a:schemeClr>
                </a:solidFill>
                <a:latin typeface="+mn-lt"/>
              </a:rPr>
              <a:t>Eddy front - Before and After</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6800"/>
            <a:ext cx="8686800" cy="3567410"/>
          </a:xfrm>
        </p:spPr>
      </p:pic>
    </p:spTree>
    <p:extLst>
      <p:ext uri="{BB962C8B-B14F-4D97-AF65-F5344CB8AC3E}">
        <p14:creationId xmlns:p14="http://schemas.microsoft.com/office/powerpoint/2010/main" val="2940841227"/>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172200"/>
            <a:ext cx="6934200" cy="487362"/>
          </a:xfrm>
        </p:spPr>
        <p:txBody>
          <a:bodyPr>
            <a:normAutofit/>
          </a:bodyPr>
          <a:lstStyle/>
          <a:p>
            <a:pPr algn="l"/>
            <a:r>
              <a:rPr lang="en-US" sz="1800" b="1" dirty="0" smtClean="0">
                <a:solidFill>
                  <a:schemeClr val="accent3">
                    <a:lumMod val="90000"/>
                    <a:lumOff val="10000"/>
                  </a:schemeClr>
                </a:solidFill>
                <a:latin typeface="+mn-lt"/>
              </a:rPr>
              <a:t>South side of Eddy – Before </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8800" y="228600"/>
            <a:ext cx="7899400" cy="5924550"/>
          </a:xfrm>
        </p:spPr>
      </p:pic>
    </p:spTree>
    <p:extLst>
      <p:ext uri="{BB962C8B-B14F-4D97-AF65-F5344CB8AC3E}">
        <p14:creationId xmlns:p14="http://schemas.microsoft.com/office/powerpoint/2010/main" val="2137272466"/>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248400"/>
            <a:ext cx="8229600" cy="457200"/>
          </a:xfrm>
        </p:spPr>
        <p:txBody>
          <a:bodyPr>
            <a:normAutofit/>
          </a:bodyPr>
          <a:lstStyle/>
          <a:p>
            <a:pPr algn="l"/>
            <a:r>
              <a:rPr lang="en-US" sz="1800" b="1" dirty="0" smtClean="0">
                <a:solidFill>
                  <a:schemeClr val="accent3">
                    <a:lumMod val="90000"/>
                    <a:lumOff val="10000"/>
                  </a:schemeClr>
                </a:solidFill>
                <a:latin typeface="+mn-lt"/>
              </a:rPr>
              <a:t>South side of Eddy – During construction</a:t>
            </a:r>
            <a:endParaRPr lang="en-US" sz="1800" b="1" dirty="0">
              <a:solidFill>
                <a:schemeClr val="accent3">
                  <a:lumMod val="90000"/>
                  <a:lumOff val="10000"/>
                </a:schemeClr>
              </a:solidFill>
              <a:latin typeface="+mn-lt"/>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2400"/>
            <a:ext cx="8001000" cy="6000750"/>
          </a:xfrm>
        </p:spPr>
      </p:pic>
    </p:spTree>
    <p:extLst>
      <p:ext uri="{BB962C8B-B14F-4D97-AF65-F5344CB8AC3E}">
        <p14:creationId xmlns:p14="http://schemas.microsoft.com/office/powerpoint/2010/main" val="450238426"/>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48400"/>
            <a:ext cx="7467600" cy="457200"/>
          </a:xfrm>
        </p:spPr>
        <p:txBody>
          <a:bodyPr>
            <a:normAutofit/>
          </a:bodyPr>
          <a:lstStyle/>
          <a:p>
            <a:pPr algn="l"/>
            <a:r>
              <a:rPr lang="en-US" sz="1800" b="1" dirty="0" smtClean="0">
                <a:solidFill>
                  <a:schemeClr val="accent3">
                    <a:lumMod val="90000"/>
                    <a:lumOff val="10000"/>
                  </a:schemeClr>
                </a:solidFill>
                <a:latin typeface="+mn-lt"/>
              </a:rPr>
              <a:t>South side of Eddy – After </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0" y="381000"/>
            <a:ext cx="7696200" cy="5772150"/>
          </a:xfrm>
        </p:spPr>
      </p:pic>
    </p:spTree>
    <p:extLst>
      <p:ext uri="{BB962C8B-B14F-4D97-AF65-F5344CB8AC3E}">
        <p14:creationId xmlns:p14="http://schemas.microsoft.com/office/powerpoint/2010/main" val="2932376175"/>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1624" y="6096000"/>
            <a:ext cx="8422625" cy="510382"/>
          </a:xfrm>
        </p:spPr>
        <p:txBody>
          <a:bodyPr>
            <a:noAutofit/>
          </a:bodyPr>
          <a:lstStyle/>
          <a:p>
            <a:pPr marL="0" indent="0">
              <a:spcBef>
                <a:spcPts val="0"/>
              </a:spcBef>
              <a:buNone/>
            </a:pPr>
            <a:r>
              <a:rPr lang="en-US" sz="1800" b="1" dirty="0" smtClean="0">
                <a:solidFill>
                  <a:schemeClr val="accent3">
                    <a:lumMod val="90000"/>
                    <a:lumOff val="10000"/>
                  </a:schemeClr>
                </a:solidFill>
              </a:rPr>
              <a:t>1879 - </a:t>
            </a:r>
            <a:r>
              <a:rPr lang="en-US" sz="1800" b="1" dirty="0">
                <a:solidFill>
                  <a:schemeClr val="accent3">
                    <a:lumMod val="90000"/>
                    <a:lumOff val="10000"/>
                  </a:schemeClr>
                </a:solidFill>
              </a:rPr>
              <a:t>Colorado State Agricultural College is </a:t>
            </a:r>
            <a:r>
              <a:rPr lang="en-US" sz="1800" b="1" dirty="0" smtClean="0">
                <a:solidFill>
                  <a:schemeClr val="accent3">
                    <a:lumMod val="90000"/>
                    <a:lumOff val="10000"/>
                  </a:schemeClr>
                </a:solidFill>
              </a:rPr>
              <a:t>born, twenty </a:t>
            </a:r>
            <a:r>
              <a:rPr lang="en-US" sz="1800" b="1" dirty="0">
                <a:solidFill>
                  <a:schemeClr val="accent3">
                    <a:lumMod val="90000"/>
                    <a:lumOff val="10000"/>
                  </a:schemeClr>
                </a:solidFill>
              </a:rPr>
              <a:t>students and three </a:t>
            </a:r>
            <a:r>
              <a:rPr lang="en-US" sz="1800" b="1" dirty="0" smtClean="0">
                <a:solidFill>
                  <a:schemeClr val="accent3">
                    <a:lumMod val="90000"/>
                    <a:lumOff val="10000"/>
                  </a:schemeClr>
                </a:solidFill>
              </a:rPr>
              <a:t>professors. (Old Main building, 1880)</a:t>
            </a:r>
          </a:p>
          <a:p>
            <a:pPr marL="0" indent="0">
              <a:spcBef>
                <a:spcPts val="1200"/>
              </a:spcBef>
              <a:spcAft>
                <a:spcPts val="1200"/>
              </a:spcAft>
              <a:buNone/>
            </a:pPr>
            <a:endParaRPr lang="en-US" sz="1400" dirty="0" smtClean="0">
              <a:solidFill>
                <a:schemeClr val="accent3">
                  <a:lumMod val="90000"/>
                  <a:lumOff val="10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52400"/>
            <a:ext cx="8539450" cy="5840984"/>
          </a:xfrm>
          <a:prstGeom prst="rect">
            <a:avLst/>
          </a:prstGeom>
        </p:spPr>
      </p:pic>
    </p:spTree>
    <p:extLst>
      <p:ext uri="{BB962C8B-B14F-4D97-AF65-F5344CB8AC3E}">
        <p14:creationId xmlns:p14="http://schemas.microsoft.com/office/powerpoint/2010/main" val="950887684"/>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172200"/>
            <a:ext cx="8229600" cy="563562"/>
          </a:xfrm>
        </p:spPr>
        <p:txBody>
          <a:bodyPr>
            <a:normAutofit/>
          </a:bodyPr>
          <a:lstStyle/>
          <a:p>
            <a:pPr algn="l"/>
            <a:r>
              <a:rPr lang="en-US" sz="1800" b="1" dirty="0" smtClean="0">
                <a:solidFill>
                  <a:schemeClr val="accent3">
                    <a:lumMod val="90000"/>
                    <a:lumOff val="10000"/>
                  </a:schemeClr>
                </a:solidFill>
                <a:latin typeface="+mn-lt"/>
              </a:rPr>
              <a:t>North side of Eddy - Before</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304800"/>
            <a:ext cx="7772400" cy="5829300"/>
          </a:xfrm>
        </p:spPr>
      </p:pic>
    </p:spTree>
    <p:extLst>
      <p:ext uri="{BB962C8B-B14F-4D97-AF65-F5344CB8AC3E}">
        <p14:creationId xmlns:p14="http://schemas.microsoft.com/office/powerpoint/2010/main" val="3564408431"/>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248400"/>
            <a:ext cx="8229600" cy="487362"/>
          </a:xfrm>
        </p:spPr>
        <p:txBody>
          <a:bodyPr>
            <a:normAutofit/>
          </a:bodyPr>
          <a:lstStyle/>
          <a:p>
            <a:pPr algn="l"/>
            <a:r>
              <a:rPr lang="en-US" sz="1800" b="1" dirty="0" smtClean="0">
                <a:solidFill>
                  <a:schemeClr val="accent3">
                    <a:lumMod val="90000"/>
                    <a:lumOff val="10000"/>
                  </a:schemeClr>
                </a:solidFill>
                <a:latin typeface="+mn-lt"/>
              </a:rPr>
              <a:t>North side of Eddy – During construction</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228600"/>
            <a:ext cx="8001000" cy="6000750"/>
          </a:xfrm>
        </p:spPr>
      </p:pic>
    </p:spTree>
    <p:extLst>
      <p:ext uri="{BB962C8B-B14F-4D97-AF65-F5344CB8AC3E}">
        <p14:creationId xmlns:p14="http://schemas.microsoft.com/office/powerpoint/2010/main" val="296706316"/>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172200"/>
            <a:ext cx="8229600" cy="411162"/>
          </a:xfrm>
        </p:spPr>
        <p:txBody>
          <a:bodyPr>
            <a:normAutofit/>
          </a:bodyPr>
          <a:lstStyle/>
          <a:p>
            <a:pPr algn="l"/>
            <a:r>
              <a:rPr lang="en-US" sz="1800" b="1" dirty="0" smtClean="0">
                <a:solidFill>
                  <a:schemeClr val="accent3">
                    <a:lumMod val="90000"/>
                    <a:lumOff val="10000"/>
                  </a:schemeClr>
                </a:solidFill>
                <a:latin typeface="+mn-lt"/>
              </a:rPr>
              <a:t>North side of Eddy - After</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599" y="228600"/>
            <a:ext cx="8682561" cy="5791200"/>
          </a:xfrm>
        </p:spPr>
      </p:pic>
    </p:spTree>
    <p:extLst>
      <p:ext uri="{BB962C8B-B14F-4D97-AF65-F5344CB8AC3E}">
        <p14:creationId xmlns:p14="http://schemas.microsoft.com/office/powerpoint/2010/main" val="3090479458"/>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400800"/>
            <a:ext cx="8229600" cy="381000"/>
          </a:xfrm>
        </p:spPr>
        <p:txBody>
          <a:bodyPr>
            <a:normAutofit/>
          </a:bodyPr>
          <a:lstStyle/>
          <a:p>
            <a:r>
              <a:rPr lang="en-US" sz="1800" b="1" dirty="0">
                <a:solidFill>
                  <a:schemeClr val="accent3">
                    <a:lumMod val="90000"/>
                    <a:lumOff val="10000"/>
                  </a:schemeClr>
                </a:solidFill>
                <a:latin typeface="+mn-lt"/>
              </a:rPr>
              <a:t>3</a:t>
            </a:r>
            <a:r>
              <a:rPr lang="en-US" sz="1800" b="1" dirty="0" smtClean="0">
                <a:solidFill>
                  <a:schemeClr val="accent3">
                    <a:lumMod val="90000"/>
                    <a:lumOff val="10000"/>
                  </a:schemeClr>
                </a:solidFill>
                <a:latin typeface="+mn-lt"/>
              </a:rPr>
              <a:t>rd floor Eddy Hallway - Before and After (Hall Monitor Leslee Becker)</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52400"/>
            <a:ext cx="4495800" cy="611673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152400"/>
            <a:ext cx="4074616" cy="6108941"/>
          </a:xfrm>
          <a:prstGeom prst="rect">
            <a:avLst/>
          </a:prstGeom>
        </p:spPr>
      </p:pic>
    </p:spTree>
    <p:extLst>
      <p:ext uri="{BB962C8B-B14F-4D97-AF65-F5344CB8AC3E}">
        <p14:creationId xmlns:p14="http://schemas.microsoft.com/office/powerpoint/2010/main" val="486215191"/>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228600"/>
            <a:ext cx="6477000" cy="6433163"/>
          </a:xfrm>
        </p:spPr>
      </p:pic>
    </p:spTree>
    <p:extLst>
      <p:ext uri="{BB962C8B-B14F-4D97-AF65-F5344CB8AC3E}">
        <p14:creationId xmlns:p14="http://schemas.microsoft.com/office/powerpoint/2010/main" val="3742222845"/>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0"/>
            <a:ext cx="8229600" cy="792162"/>
          </a:xfrm>
        </p:spPr>
        <p:txBody>
          <a:bodyPr>
            <a:normAutofit/>
          </a:bodyPr>
          <a:lstStyle/>
          <a:p>
            <a:pPr algn="l"/>
            <a:r>
              <a:rPr lang="en-US" sz="1800" b="1" dirty="0" smtClean="0">
                <a:solidFill>
                  <a:schemeClr val="accent3">
                    <a:lumMod val="90000"/>
                    <a:lumOff val="10000"/>
                  </a:schemeClr>
                </a:solidFill>
                <a:latin typeface="+mn-lt"/>
              </a:rPr>
              <a:t>Building Walkthrough, May 2015, (three generations of department chairs – Louann Reid, Bruce Ronda, and Pattie Cowell).</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152400"/>
            <a:ext cx="8796806" cy="5867400"/>
          </a:xfrm>
        </p:spPr>
      </p:pic>
    </p:spTree>
    <p:extLst>
      <p:ext uri="{BB962C8B-B14F-4D97-AF65-F5344CB8AC3E}">
        <p14:creationId xmlns:p14="http://schemas.microsoft.com/office/powerpoint/2010/main" val="2759321442"/>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0"/>
            <a:ext cx="8229600" cy="487362"/>
          </a:xfrm>
        </p:spPr>
        <p:txBody>
          <a:bodyPr>
            <a:normAutofit/>
          </a:bodyPr>
          <a:lstStyle/>
          <a:p>
            <a:pPr algn="l"/>
            <a:r>
              <a:rPr lang="en-US" sz="1800" b="1" dirty="0">
                <a:solidFill>
                  <a:schemeClr val="accent3">
                    <a:lumMod val="90000"/>
                    <a:lumOff val="10000"/>
                  </a:schemeClr>
                </a:solidFill>
                <a:latin typeface="+mn-lt"/>
              </a:rPr>
              <a:t>Building Walkthrough, May 2015</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228600"/>
            <a:ext cx="8682560" cy="5791200"/>
          </a:xfrm>
        </p:spPr>
      </p:pic>
    </p:spTree>
    <p:extLst>
      <p:ext uri="{BB962C8B-B14F-4D97-AF65-F5344CB8AC3E}">
        <p14:creationId xmlns:p14="http://schemas.microsoft.com/office/powerpoint/2010/main" val="640064758"/>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0"/>
            <a:ext cx="8229600" cy="487362"/>
          </a:xfrm>
        </p:spPr>
        <p:txBody>
          <a:bodyPr>
            <a:normAutofit/>
          </a:bodyPr>
          <a:lstStyle/>
          <a:p>
            <a:pPr algn="l"/>
            <a:r>
              <a:rPr lang="en-US" sz="1800" b="1" dirty="0">
                <a:solidFill>
                  <a:schemeClr val="accent3">
                    <a:lumMod val="90000"/>
                    <a:lumOff val="10000"/>
                  </a:schemeClr>
                </a:solidFill>
                <a:latin typeface="+mn-lt"/>
              </a:rPr>
              <a:t>Building Walkthrough, May 2015</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599" y="228600"/>
            <a:ext cx="8682559" cy="5791200"/>
          </a:xfrm>
        </p:spPr>
      </p:pic>
    </p:spTree>
    <p:extLst>
      <p:ext uri="{BB962C8B-B14F-4D97-AF65-F5344CB8AC3E}">
        <p14:creationId xmlns:p14="http://schemas.microsoft.com/office/powerpoint/2010/main" val="3990718644"/>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715000"/>
            <a:ext cx="8229600" cy="1143000"/>
          </a:xfrm>
        </p:spPr>
        <p:txBody>
          <a:bodyPr>
            <a:normAutofit/>
          </a:bodyPr>
          <a:lstStyle/>
          <a:p>
            <a:pPr algn="l"/>
            <a:r>
              <a:rPr lang="en-US" sz="1800" b="1" dirty="0">
                <a:solidFill>
                  <a:schemeClr val="accent3">
                    <a:lumMod val="90000"/>
                    <a:lumOff val="10000"/>
                  </a:schemeClr>
                </a:solidFill>
              </a:rPr>
              <a:t>Eddy Hall: Home Again </a:t>
            </a:r>
            <a:r>
              <a:rPr lang="en-US" sz="1800" b="1" dirty="0" smtClean="0">
                <a:solidFill>
                  <a:schemeClr val="accent3">
                    <a:lumMod val="90000"/>
                    <a:lumOff val="10000"/>
                  </a:schemeClr>
                </a:solidFill>
              </a:rPr>
              <a:t>Event - </a:t>
            </a:r>
            <a:r>
              <a:rPr lang="en-US" sz="1800" dirty="0"/>
              <a:t>Peggy Lindstrom, Chris Nelson (standing), Carol Mitchell, David Lindstrom, </a:t>
            </a:r>
            <a:r>
              <a:rPr lang="en-US" sz="1800" dirty="0" err="1"/>
              <a:t>Louann</a:t>
            </a:r>
            <a:r>
              <a:rPr lang="en-US" sz="1800" dirty="0"/>
              <a:t> Reid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76213"/>
            <a:ext cx="7391400" cy="5736734"/>
          </a:xfrm>
          <a:prstGeom prst="rect">
            <a:avLst/>
          </a:prstGeom>
        </p:spPr>
      </p:pic>
    </p:spTree>
    <p:extLst>
      <p:ext uri="{BB962C8B-B14F-4D97-AF65-F5344CB8AC3E}">
        <p14:creationId xmlns:p14="http://schemas.microsoft.com/office/powerpoint/2010/main" val="620885521"/>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19800"/>
            <a:ext cx="8839200" cy="685800"/>
          </a:xfrm>
        </p:spPr>
        <p:txBody>
          <a:bodyPr>
            <a:normAutofit fontScale="90000"/>
          </a:bodyPr>
          <a:lstStyle/>
          <a:p>
            <a:pPr algn="l"/>
            <a:r>
              <a:rPr lang="en-US" sz="1800" b="1" dirty="0" smtClean="0">
                <a:solidFill>
                  <a:schemeClr val="accent3">
                    <a:lumMod val="90000"/>
                    <a:lumOff val="10000"/>
                  </a:schemeClr>
                </a:solidFill>
                <a:latin typeface="+mn-lt"/>
              </a:rPr>
              <a:t>Eddy </a:t>
            </a:r>
            <a:r>
              <a:rPr lang="en-US" sz="1800" b="1" dirty="0">
                <a:solidFill>
                  <a:schemeClr val="accent3">
                    <a:lumMod val="90000"/>
                    <a:lumOff val="10000"/>
                  </a:schemeClr>
                </a:solidFill>
                <a:latin typeface="+mn-lt"/>
              </a:rPr>
              <a:t>Hall: Home </a:t>
            </a:r>
            <a:r>
              <a:rPr lang="en-US" sz="1800" b="1" dirty="0" smtClean="0">
                <a:solidFill>
                  <a:schemeClr val="accent3">
                    <a:lumMod val="90000"/>
                    <a:lumOff val="10000"/>
                  </a:schemeClr>
                </a:solidFill>
                <a:latin typeface="+mn-lt"/>
              </a:rPr>
              <a:t>Again</a:t>
            </a:r>
            <a:r>
              <a:rPr lang="en-US" sz="1800" b="1" dirty="0">
                <a:solidFill>
                  <a:schemeClr val="accent3">
                    <a:lumMod val="90000"/>
                    <a:lumOff val="10000"/>
                  </a:schemeClr>
                </a:solidFill>
                <a:latin typeface="+mn-lt"/>
              </a:rPr>
              <a:t> </a:t>
            </a:r>
            <a:r>
              <a:rPr lang="en-US" sz="1800" b="1" dirty="0" smtClean="0">
                <a:solidFill>
                  <a:schemeClr val="accent3">
                    <a:lumMod val="90000"/>
                    <a:lumOff val="10000"/>
                  </a:schemeClr>
                </a:solidFill>
                <a:latin typeface="+mn-lt"/>
              </a:rPr>
              <a:t>Event - </a:t>
            </a:r>
            <a:r>
              <a:rPr lang="en-US" sz="1800" dirty="0">
                <a:solidFill>
                  <a:schemeClr val="accent3">
                    <a:lumMod val="90000"/>
                    <a:lumOff val="10000"/>
                  </a:schemeClr>
                </a:solidFill>
              </a:rPr>
              <a:t>Sandra Eddy (Willard O. Eddy’s daughter), Ann Gill (CLA Dean</a:t>
            </a:r>
            <a:r>
              <a:rPr lang="en-US" sz="1800" dirty="0" smtClean="0">
                <a:solidFill>
                  <a:schemeClr val="accent3">
                    <a:lumMod val="90000"/>
                    <a:lumOff val="10000"/>
                  </a:schemeClr>
                </a:solidFill>
              </a:rPr>
              <a:t>), and </a:t>
            </a:r>
            <a:r>
              <a:rPr lang="en-US" sz="1800" dirty="0">
                <a:solidFill>
                  <a:schemeClr val="accent3">
                    <a:lumMod val="90000"/>
                    <a:lumOff val="10000"/>
                  </a:schemeClr>
                </a:solidFill>
              </a:rPr>
              <a:t>Tony Frank (President of Colorado State </a:t>
            </a:r>
            <a:r>
              <a:rPr lang="en-US" sz="1800" dirty="0" smtClean="0">
                <a:solidFill>
                  <a:schemeClr val="accent3">
                    <a:lumMod val="90000"/>
                    <a:lumOff val="10000"/>
                  </a:schemeClr>
                </a:solidFill>
              </a:rPr>
              <a:t>University, Chancellor </a:t>
            </a:r>
            <a:r>
              <a:rPr lang="en-US" sz="1800" dirty="0">
                <a:solidFill>
                  <a:schemeClr val="accent3">
                    <a:lumMod val="90000"/>
                    <a:lumOff val="10000"/>
                  </a:schemeClr>
                </a:solidFill>
              </a:rPr>
              <a:t>of the CSU System)</a:t>
            </a:r>
            <a:endParaRPr lang="en-US" sz="1800"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0600" y="76200"/>
            <a:ext cx="7086600" cy="5974213"/>
          </a:xfrm>
        </p:spPr>
      </p:pic>
    </p:spTree>
    <p:extLst>
      <p:ext uri="{BB962C8B-B14F-4D97-AF65-F5344CB8AC3E}">
        <p14:creationId xmlns:p14="http://schemas.microsoft.com/office/powerpoint/2010/main" val="1877609243"/>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19800"/>
            <a:ext cx="8382000" cy="639762"/>
          </a:xfrm>
        </p:spPr>
        <p:txBody>
          <a:bodyPr>
            <a:normAutofit fontScale="90000"/>
          </a:bodyPr>
          <a:lstStyle/>
          <a:p>
            <a:pPr algn="l"/>
            <a:r>
              <a:rPr lang="en-US" sz="1600" dirty="0" smtClean="0">
                <a:solidFill>
                  <a:schemeClr val="accent3">
                    <a:lumMod val="90000"/>
                    <a:lumOff val="10000"/>
                  </a:schemeClr>
                </a:solidFill>
              </a:rPr>
              <a:t/>
            </a:r>
            <a:br>
              <a:rPr lang="en-US" sz="1600" dirty="0" smtClean="0">
                <a:solidFill>
                  <a:schemeClr val="accent3">
                    <a:lumMod val="90000"/>
                    <a:lumOff val="10000"/>
                  </a:schemeClr>
                </a:solidFill>
              </a:rPr>
            </a:br>
            <a:r>
              <a:rPr lang="en-US" sz="1600" dirty="0" smtClean="0">
                <a:solidFill>
                  <a:schemeClr val="accent3">
                    <a:lumMod val="90000"/>
                    <a:lumOff val="10000"/>
                  </a:schemeClr>
                </a:solidFill>
              </a:rPr>
              <a:t/>
            </a:r>
            <a:br>
              <a:rPr lang="en-US" sz="1600" dirty="0" smtClean="0">
                <a:solidFill>
                  <a:schemeClr val="accent3">
                    <a:lumMod val="90000"/>
                    <a:lumOff val="10000"/>
                  </a:schemeClr>
                </a:solidFill>
              </a:rPr>
            </a:br>
            <a:r>
              <a:rPr lang="en-US" sz="1800" b="1" dirty="0">
                <a:solidFill>
                  <a:schemeClr val="accent3">
                    <a:lumMod val="90000"/>
                    <a:lumOff val="10000"/>
                  </a:schemeClr>
                </a:solidFill>
              </a:rPr>
              <a:t>1886 - Elizabeth G. Bell is the first English professor hired by the college.</a:t>
            </a:r>
            <a:br>
              <a:rPr lang="en-US" sz="1800" b="1" dirty="0">
                <a:solidFill>
                  <a:schemeClr val="accent3">
                    <a:lumMod val="90000"/>
                    <a:lumOff val="10000"/>
                  </a:schemeClr>
                </a:solidFill>
              </a:rPr>
            </a:br>
            <a:r>
              <a:rPr lang="en-US" sz="1800" b="1" dirty="0" smtClean="0">
                <a:solidFill>
                  <a:schemeClr val="accent3">
                    <a:lumMod val="90000"/>
                    <a:lumOff val="10000"/>
                  </a:schemeClr>
                </a:solidFill>
              </a:rPr>
              <a:t>1929 </a:t>
            </a:r>
            <a:r>
              <a:rPr lang="en-US" sz="1800" b="1" dirty="0">
                <a:solidFill>
                  <a:schemeClr val="accent3">
                    <a:lumMod val="90000"/>
                    <a:lumOff val="10000"/>
                  </a:schemeClr>
                </a:solidFill>
              </a:rPr>
              <a:t>- There are twelve English faculty </a:t>
            </a:r>
            <a:r>
              <a:rPr lang="en-US" sz="1800" b="1" dirty="0" smtClean="0">
                <a:solidFill>
                  <a:schemeClr val="accent3">
                    <a:lumMod val="90000"/>
                    <a:lumOff val="10000"/>
                  </a:schemeClr>
                </a:solidFill>
              </a:rPr>
              <a:t>members. (English class in the Library, 1921).</a:t>
            </a:r>
            <a:r>
              <a:rPr lang="en-US" sz="1800" b="1" dirty="0">
                <a:solidFill>
                  <a:schemeClr val="accent3">
                    <a:lumMod val="90000"/>
                    <a:lumOff val="10000"/>
                  </a:schemeClr>
                </a:solidFill>
              </a:rPr>
              <a:t/>
            </a:r>
            <a:br>
              <a:rPr lang="en-US" sz="1800" b="1" dirty="0">
                <a:solidFill>
                  <a:schemeClr val="accent3">
                    <a:lumMod val="90000"/>
                    <a:lumOff val="10000"/>
                  </a:schemeClr>
                </a:solidFill>
              </a:rPr>
            </a:br>
            <a:endParaRPr lang="en-US" sz="1800" b="1" dirty="0">
              <a:solidFill>
                <a:schemeClr val="accent3">
                  <a:lumMod val="90000"/>
                  <a:lumOff val="10000"/>
                </a:schemeClr>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76200"/>
            <a:ext cx="7543800" cy="5997556"/>
          </a:xfrm>
        </p:spPr>
      </p:pic>
    </p:spTree>
    <p:extLst>
      <p:ext uri="{BB962C8B-B14F-4D97-AF65-F5344CB8AC3E}">
        <p14:creationId xmlns:p14="http://schemas.microsoft.com/office/powerpoint/2010/main" val="1336520483"/>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486400"/>
            <a:ext cx="8839200" cy="1219200"/>
          </a:xfrm>
        </p:spPr>
        <p:txBody>
          <a:bodyPr>
            <a:normAutofit fontScale="90000"/>
          </a:bodyPr>
          <a:lstStyle/>
          <a:p>
            <a:pPr algn="l"/>
            <a:r>
              <a:rPr lang="en-US" sz="1800" b="1" dirty="0">
                <a:solidFill>
                  <a:schemeClr val="accent3">
                    <a:lumMod val="90000"/>
                    <a:lumOff val="10000"/>
                  </a:schemeClr>
                </a:solidFill>
                <a:latin typeface="+mn-lt"/>
              </a:rPr>
              <a:t>Eddy Hall: Home </a:t>
            </a:r>
            <a:r>
              <a:rPr lang="en-US" sz="1800" b="1" dirty="0" smtClean="0">
                <a:solidFill>
                  <a:schemeClr val="accent3">
                    <a:lumMod val="90000"/>
                    <a:lumOff val="10000"/>
                  </a:schemeClr>
                </a:solidFill>
                <a:latin typeface="+mn-lt"/>
              </a:rPr>
              <a:t>Again Event - </a:t>
            </a:r>
            <a:r>
              <a:rPr lang="en-US" sz="1800" dirty="0" smtClean="0">
                <a:solidFill>
                  <a:schemeClr val="accent3">
                    <a:lumMod val="90000"/>
                    <a:lumOff val="10000"/>
                  </a:schemeClr>
                </a:solidFill>
              </a:rPr>
              <a:t>Sandra </a:t>
            </a:r>
            <a:r>
              <a:rPr lang="en-US" sz="1800" dirty="0">
                <a:solidFill>
                  <a:schemeClr val="accent3">
                    <a:lumMod val="90000"/>
                    <a:lumOff val="10000"/>
                  </a:schemeClr>
                </a:solidFill>
              </a:rPr>
              <a:t>Eddy (Willard O. Eddy’s daughter), Ann Gill (CLA Dean), John Didier (interim Chair of Philosophy), Irene Vernon (Chair of Ethnic Studies), Bruce Ronda (CLA Associate Dean), Tony Frank (President of Colorado State University and Chancellor of the CSU System), Christina Sutton (Senior Teaching appointment faculty member in the English Department), and Louann Reid (Chair of English)</a:t>
            </a:r>
            <a:endParaRPr lang="en-US" sz="1800"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76200"/>
            <a:ext cx="7671372" cy="5334000"/>
          </a:xfrm>
        </p:spPr>
      </p:pic>
    </p:spTree>
    <p:extLst>
      <p:ext uri="{BB962C8B-B14F-4D97-AF65-F5344CB8AC3E}">
        <p14:creationId xmlns:p14="http://schemas.microsoft.com/office/powerpoint/2010/main" val="977667583"/>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5257800"/>
            <a:ext cx="3835400" cy="381000"/>
          </a:xfrm>
        </p:spPr>
        <p:txBody>
          <a:bodyPr>
            <a:normAutofit/>
          </a:bodyPr>
          <a:lstStyle/>
          <a:p>
            <a:pPr algn="l"/>
            <a:r>
              <a:rPr lang="en-US" sz="1800" b="1" dirty="0" smtClean="0">
                <a:solidFill>
                  <a:schemeClr val="accent3">
                    <a:lumMod val="90000"/>
                    <a:lumOff val="10000"/>
                  </a:schemeClr>
                </a:solidFill>
                <a:latin typeface="+mn-lt"/>
              </a:rPr>
              <a:t>Eddy Spaces: Writing Center</a:t>
            </a:r>
            <a:endParaRPr lang="en-US" sz="1800" b="1" dirty="0">
              <a:solidFill>
                <a:schemeClr val="accent3">
                  <a:lumMod val="90000"/>
                  <a:lumOff val="10000"/>
                </a:schemeClr>
              </a:solidFill>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44" y="152400"/>
            <a:ext cx="4435756" cy="44958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133600"/>
            <a:ext cx="4465626" cy="4495800"/>
          </a:xfrm>
          <a:prstGeom prst="rect">
            <a:avLst/>
          </a:prstGeom>
        </p:spPr>
      </p:pic>
    </p:spTree>
    <p:extLst>
      <p:ext uri="{BB962C8B-B14F-4D97-AF65-F5344CB8AC3E}">
        <p14:creationId xmlns:p14="http://schemas.microsoft.com/office/powerpoint/2010/main" val="4161332179"/>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78300" y="2719121"/>
            <a:ext cx="4801976" cy="355335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609600"/>
            <a:ext cx="4038600" cy="4038600"/>
          </a:xfrm>
          <a:prstGeom prst="rect">
            <a:avLst/>
          </a:prstGeom>
        </p:spPr>
      </p:pic>
      <p:sp>
        <p:nvSpPr>
          <p:cNvPr id="6" name="Title 1"/>
          <p:cNvSpPr>
            <a:spLocks noGrp="1"/>
          </p:cNvSpPr>
          <p:nvPr>
            <p:ph type="title"/>
          </p:nvPr>
        </p:nvSpPr>
        <p:spPr>
          <a:xfrm>
            <a:off x="4343400" y="1143000"/>
            <a:ext cx="4495800" cy="990600"/>
          </a:xfrm>
        </p:spPr>
        <p:txBody>
          <a:bodyPr>
            <a:normAutofit/>
          </a:bodyPr>
          <a:lstStyle/>
          <a:p>
            <a:pPr algn="l"/>
            <a:r>
              <a:rPr lang="en-US" sz="1800" b="1" dirty="0" smtClean="0">
                <a:solidFill>
                  <a:schemeClr val="accent3">
                    <a:lumMod val="90000"/>
                    <a:lumOff val="10000"/>
                  </a:schemeClr>
                </a:solidFill>
                <a:latin typeface="+mn-lt"/>
              </a:rPr>
              <a:t>Eddy Spaces: Computer Lab and CLC</a:t>
            </a:r>
            <a:endParaRPr lang="en-US" sz="1800" b="1" dirty="0">
              <a:solidFill>
                <a:schemeClr val="accent3">
                  <a:lumMod val="90000"/>
                  <a:lumOff val="10000"/>
                </a:schemeClr>
              </a:solidFill>
              <a:latin typeface="+mn-lt"/>
            </a:endParaRPr>
          </a:p>
        </p:txBody>
      </p:sp>
    </p:spTree>
    <p:extLst>
      <p:ext uri="{BB962C8B-B14F-4D97-AF65-F5344CB8AC3E}">
        <p14:creationId xmlns:p14="http://schemas.microsoft.com/office/powerpoint/2010/main" val="3948475826"/>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228600"/>
            <a:ext cx="5791200" cy="5791200"/>
          </a:xfrm>
        </p:spPr>
      </p:pic>
      <p:sp>
        <p:nvSpPr>
          <p:cNvPr id="6" name="Title 1"/>
          <p:cNvSpPr>
            <a:spLocks noGrp="1"/>
          </p:cNvSpPr>
          <p:nvPr>
            <p:ph type="title"/>
          </p:nvPr>
        </p:nvSpPr>
        <p:spPr>
          <a:xfrm>
            <a:off x="1676400" y="6172200"/>
            <a:ext cx="5715000" cy="457200"/>
          </a:xfrm>
        </p:spPr>
        <p:txBody>
          <a:bodyPr>
            <a:normAutofit/>
          </a:bodyPr>
          <a:lstStyle/>
          <a:p>
            <a:pPr algn="l"/>
            <a:r>
              <a:rPr lang="en-US" sz="1800" b="1" dirty="0" smtClean="0">
                <a:solidFill>
                  <a:schemeClr val="accent3">
                    <a:lumMod val="90000"/>
                    <a:lumOff val="10000"/>
                  </a:schemeClr>
                </a:solidFill>
                <a:latin typeface="+mn-lt"/>
              </a:rPr>
              <a:t>Eddy Spaces: Atrium Patio</a:t>
            </a:r>
            <a:endParaRPr lang="en-US" sz="1800" b="1" dirty="0">
              <a:solidFill>
                <a:schemeClr val="accent3">
                  <a:lumMod val="90000"/>
                  <a:lumOff val="10000"/>
                </a:schemeClr>
              </a:solidFill>
              <a:latin typeface="+mn-lt"/>
            </a:endParaRPr>
          </a:p>
        </p:txBody>
      </p:sp>
    </p:spTree>
    <p:extLst>
      <p:ext uri="{BB962C8B-B14F-4D97-AF65-F5344CB8AC3E}">
        <p14:creationId xmlns:p14="http://schemas.microsoft.com/office/powerpoint/2010/main" val="1081448445"/>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172200"/>
            <a:ext cx="8229600" cy="487362"/>
          </a:xfrm>
        </p:spPr>
        <p:txBody>
          <a:bodyPr>
            <a:normAutofit/>
          </a:bodyPr>
          <a:lstStyle/>
          <a:p>
            <a:r>
              <a:rPr lang="en-US" sz="1800" b="1" dirty="0" smtClean="0">
                <a:solidFill>
                  <a:schemeClr val="accent3">
                    <a:lumMod val="90000"/>
                    <a:lumOff val="10000"/>
                  </a:schemeClr>
                </a:solidFill>
                <a:latin typeface="+mn-lt"/>
              </a:rPr>
              <a:t>We’ve even got skateboard parking</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228600"/>
            <a:ext cx="6019800" cy="5948138"/>
          </a:xfrm>
        </p:spPr>
      </p:pic>
    </p:spTree>
    <p:extLst>
      <p:ext uri="{BB962C8B-B14F-4D97-AF65-F5344CB8AC3E}">
        <p14:creationId xmlns:p14="http://schemas.microsoft.com/office/powerpoint/2010/main" val="2775556164"/>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4572000"/>
            <a:ext cx="3924300" cy="1159328"/>
          </a:xfrm>
        </p:spPr>
        <p:txBody>
          <a:bodyPr>
            <a:normAutofit fontScale="90000"/>
          </a:bodyPr>
          <a:lstStyle/>
          <a:p>
            <a:pPr algn="l"/>
            <a:r>
              <a:rPr lang="en-US" sz="1800" b="1" dirty="0" smtClean="0">
                <a:solidFill>
                  <a:schemeClr val="accent3">
                    <a:lumMod val="90000"/>
                    <a:lumOff val="10000"/>
                  </a:schemeClr>
                </a:solidFill>
                <a:latin typeface="+mn-lt"/>
              </a:rPr>
              <a:t>Humans of Eddy: Faculty and Staff</a:t>
            </a:r>
            <a:br>
              <a:rPr lang="en-US" sz="1800" b="1" dirty="0" smtClean="0">
                <a:solidFill>
                  <a:schemeClr val="accent3">
                    <a:lumMod val="90000"/>
                    <a:lumOff val="10000"/>
                  </a:schemeClr>
                </a:solidFill>
                <a:latin typeface="+mn-lt"/>
              </a:rPr>
            </a:br>
            <a:r>
              <a:rPr lang="en-US" sz="1800" b="1" dirty="0" smtClean="0">
                <a:solidFill>
                  <a:schemeClr val="accent3">
                    <a:lumMod val="90000"/>
                    <a:lumOff val="10000"/>
                  </a:schemeClr>
                </a:solidFill>
                <a:latin typeface="+mn-lt"/>
              </a:rPr>
              <a:t>(Louann Reid and Amparo Jeffrey, </a:t>
            </a:r>
            <a:br>
              <a:rPr lang="en-US" sz="1800" b="1" dirty="0" smtClean="0">
                <a:solidFill>
                  <a:schemeClr val="accent3">
                    <a:lumMod val="90000"/>
                    <a:lumOff val="10000"/>
                  </a:schemeClr>
                </a:solidFill>
                <a:latin typeface="+mn-lt"/>
              </a:rPr>
            </a:br>
            <a:r>
              <a:rPr lang="en-US" sz="1800" b="1" dirty="0" smtClean="0">
                <a:solidFill>
                  <a:schemeClr val="accent3">
                    <a:lumMod val="90000"/>
                    <a:lumOff val="10000"/>
                  </a:schemeClr>
                </a:solidFill>
                <a:latin typeface="+mn-lt"/>
              </a:rPr>
              <a:t>Marnie Leonard, </a:t>
            </a:r>
            <a:br>
              <a:rPr lang="en-US" sz="1800" b="1" dirty="0" smtClean="0">
                <a:solidFill>
                  <a:schemeClr val="accent3">
                    <a:lumMod val="90000"/>
                    <a:lumOff val="10000"/>
                  </a:schemeClr>
                </a:solidFill>
                <a:latin typeface="+mn-lt"/>
              </a:rPr>
            </a:br>
            <a:r>
              <a:rPr lang="en-US" sz="1800" b="1" dirty="0" smtClean="0">
                <a:solidFill>
                  <a:schemeClr val="accent3">
                    <a:lumMod val="90000"/>
                    <a:lumOff val="10000"/>
                  </a:schemeClr>
                </a:solidFill>
                <a:latin typeface="+mn-lt"/>
              </a:rPr>
              <a:t>Sue Russell and Sheila Dargon)</a:t>
            </a:r>
            <a:endParaRPr lang="en-US" sz="1800" b="1" dirty="0">
              <a:solidFill>
                <a:schemeClr val="accent3">
                  <a:lumMod val="90000"/>
                  <a:lumOff val="10000"/>
                </a:schemeClr>
              </a:solidFill>
              <a:latin typeface="+mn-lt"/>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3124200"/>
            <a:ext cx="4191000" cy="348342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93914"/>
            <a:ext cx="4343400" cy="369463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8567" y="266700"/>
            <a:ext cx="2375065" cy="2857500"/>
          </a:xfrm>
          <a:prstGeom prst="rect">
            <a:avLst/>
          </a:prstGeom>
        </p:spPr>
      </p:pic>
    </p:spTree>
    <p:extLst>
      <p:ext uri="{BB962C8B-B14F-4D97-AF65-F5344CB8AC3E}">
        <p14:creationId xmlns:p14="http://schemas.microsoft.com/office/powerpoint/2010/main" val="3424098027"/>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15400" cy="1477962"/>
          </a:xfrm>
        </p:spPr>
        <p:txBody>
          <a:bodyPr>
            <a:normAutofit/>
          </a:bodyPr>
          <a:lstStyle/>
          <a:p>
            <a:pPr algn="l"/>
            <a:r>
              <a:rPr lang="en-US" sz="1800" b="1" dirty="0" smtClean="0">
                <a:solidFill>
                  <a:schemeClr val="accent3">
                    <a:lumMod val="90000"/>
                    <a:lumOff val="10000"/>
                  </a:schemeClr>
                </a:solidFill>
                <a:latin typeface="+mn-lt"/>
              </a:rPr>
              <a:t>Humans of Eddy - </a:t>
            </a:r>
            <a:r>
              <a:rPr lang="en-US" sz="1800" b="1" dirty="0">
                <a:solidFill>
                  <a:schemeClr val="accent3">
                    <a:lumMod val="90000"/>
                    <a:lumOff val="10000"/>
                  </a:schemeClr>
                </a:solidFill>
              </a:rPr>
              <a:t>Faculty, Family, and </a:t>
            </a:r>
            <a:r>
              <a:rPr lang="en-US" sz="1800" b="1" dirty="0" smtClean="0">
                <a:solidFill>
                  <a:schemeClr val="accent3">
                    <a:lumMod val="90000"/>
                    <a:lumOff val="10000"/>
                  </a:schemeClr>
                </a:solidFill>
              </a:rPr>
              <a:t>Staff (</a:t>
            </a:r>
            <a:r>
              <a:rPr lang="en-US" sz="1800" b="1" dirty="0" err="1" smtClean="0">
                <a:solidFill>
                  <a:schemeClr val="accent3">
                    <a:lumMod val="90000"/>
                    <a:lumOff val="10000"/>
                  </a:schemeClr>
                </a:solidFill>
              </a:rPr>
              <a:t>Roze</a:t>
            </a:r>
            <a:r>
              <a:rPr lang="en-US" sz="1800" b="1" dirty="0" smtClean="0">
                <a:solidFill>
                  <a:schemeClr val="accent3">
                    <a:lumMod val="90000"/>
                    <a:lumOff val="10000"/>
                  </a:schemeClr>
                </a:solidFill>
              </a:rPr>
              <a:t> </a:t>
            </a:r>
            <a:r>
              <a:rPr lang="en-US" sz="1800" b="1" dirty="0" err="1" smtClean="0">
                <a:solidFill>
                  <a:schemeClr val="accent3">
                    <a:lumMod val="90000"/>
                    <a:lumOff val="10000"/>
                  </a:schemeClr>
                </a:solidFill>
              </a:rPr>
              <a:t>Hentschell</a:t>
            </a:r>
            <a:r>
              <a:rPr lang="en-US" sz="1800" b="1" dirty="0" smtClean="0">
                <a:solidFill>
                  <a:schemeClr val="accent3">
                    <a:lumMod val="90000"/>
                    <a:lumOff val="10000"/>
                  </a:schemeClr>
                </a:solidFill>
              </a:rPr>
              <a:t> and family </a:t>
            </a:r>
            <a:r>
              <a:rPr lang="en-US" sz="1600" dirty="0" smtClean="0"/>
              <a:t>attending </a:t>
            </a:r>
            <a:r>
              <a:rPr lang="en-US" sz="1600" dirty="0"/>
              <a:t>the Newly Promoted and Tenured Faculty </a:t>
            </a:r>
            <a:r>
              <a:rPr lang="en-US" sz="1600" dirty="0" smtClean="0"/>
              <a:t>Reception</a:t>
            </a:r>
            <a:r>
              <a:rPr lang="en-US" sz="1800" b="1" dirty="0" smtClean="0">
                <a:solidFill>
                  <a:schemeClr val="accent3">
                    <a:lumMod val="90000"/>
                    <a:lumOff val="10000"/>
                  </a:schemeClr>
                </a:solidFill>
              </a:rPr>
              <a:t>, Tobi Jacobi and Pam Coke, </a:t>
            </a:r>
            <a:r>
              <a:rPr lang="en-US" sz="1600" dirty="0" smtClean="0">
                <a:solidFill>
                  <a:schemeClr val="accent3">
                    <a:lumMod val="90000"/>
                    <a:lumOff val="10000"/>
                  </a:schemeClr>
                </a:solidFill>
              </a:rPr>
              <a:t>attending Spring CLA awards ceremony where Tobi received a Faculty Development Award and Pam received the </a:t>
            </a:r>
            <a:r>
              <a:rPr lang="en-US" sz="1600" dirty="0"/>
              <a:t>CLA </a:t>
            </a:r>
            <a:r>
              <a:rPr lang="en-US" sz="1600" dirty="0" smtClean="0"/>
              <a:t> Excellence </a:t>
            </a:r>
            <a:r>
              <a:rPr lang="en-US" sz="1600" dirty="0"/>
              <a:t>in Teaching </a:t>
            </a:r>
            <a:r>
              <a:rPr lang="en-US" sz="1600" dirty="0" smtClean="0"/>
              <a:t>Award</a:t>
            </a:r>
            <a:r>
              <a:rPr lang="en-US" sz="1800" b="1" dirty="0" smtClean="0">
                <a:solidFill>
                  <a:schemeClr val="accent3">
                    <a:lumMod val="90000"/>
                    <a:lumOff val="10000"/>
                  </a:schemeClr>
                </a:solidFill>
              </a:rPr>
              <a:t>)</a:t>
            </a:r>
            <a:endParaRPr lang="en-US" sz="1800" b="1" dirty="0">
              <a:solidFill>
                <a:schemeClr val="accent3">
                  <a:lumMod val="90000"/>
                  <a:lumOff val="10000"/>
                </a:schemeClr>
              </a:solidFill>
              <a:latin typeface="+mn-lt"/>
            </a:endParaRPr>
          </a:p>
        </p:txBody>
      </p:sp>
      <p:pic>
        <p:nvPicPr>
          <p:cNvPr id="19"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1613688"/>
            <a:ext cx="4267200" cy="3209804"/>
          </a:xfr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5224" y="3124200"/>
            <a:ext cx="4168576" cy="3398584"/>
          </a:xfrm>
          <a:prstGeom prst="rect">
            <a:avLst/>
          </a:prstGeom>
        </p:spPr>
      </p:pic>
    </p:spTree>
    <p:extLst>
      <p:ext uri="{BB962C8B-B14F-4D97-AF65-F5344CB8AC3E}">
        <p14:creationId xmlns:p14="http://schemas.microsoft.com/office/powerpoint/2010/main" val="3972411989"/>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2057400"/>
            <a:ext cx="2895600" cy="2514600"/>
          </a:xfrm>
        </p:spPr>
        <p:txBody>
          <a:bodyPr>
            <a:normAutofit/>
          </a:bodyPr>
          <a:lstStyle/>
          <a:p>
            <a:pPr algn="l"/>
            <a:r>
              <a:rPr lang="en-US" sz="1800" b="1" dirty="0" smtClean="0"/>
              <a:t>Humans of Eddy: </a:t>
            </a:r>
            <a:r>
              <a:rPr lang="en-US" sz="1800" dirty="0" smtClean="0"/>
              <a:t>Professor and Graduate Coordinator Ellen Brinks in Zambia, Study Abroad Summer 2015</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5143500" cy="6858000"/>
          </a:xfrm>
          <a:prstGeom prst="rect">
            <a:avLst/>
          </a:prstGeom>
        </p:spPr>
      </p:pic>
    </p:spTree>
    <p:extLst>
      <p:ext uri="{BB962C8B-B14F-4D97-AF65-F5344CB8AC3E}">
        <p14:creationId xmlns:p14="http://schemas.microsoft.com/office/powerpoint/2010/main" val="3739473521"/>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2580" y="228600"/>
            <a:ext cx="4724400" cy="2438400"/>
          </a:xfrm>
        </p:spPr>
        <p:txBody>
          <a:bodyPr>
            <a:normAutofit/>
          </a:bodyPr>
          <a:lstStyle/>
          <a:p>
            <a:pPr algn="l"/>
            <a:r>
              <a:rPr lang="en-US" sz="1800" b="1" dirty="0" smtClean="0"/>
              <a:t>Reading: Justin Hocking (MFA Creative Writing: Fiction, 2002</a:t>
            </a:r>
            <a:r>
              <a:rPr lang="en-US" sz="1800" b="1" dirty="0"/>
              <a:t>)</a:t>
            </a:r>
            <a:r>
              <a:rPr lang="en-US" sz="1800" b="1" dirty="0" smtClean="0"/>
              <a:t> April 2014 – </a:t>
            </a:r>
            <a:r>
              <a:rPr lang="en-US" sz="1800" dirty="0" smtClean="0"/>
              <a:t>Justin, Steven Schwartz, and Deanna </a:t>
            </a:r>
            <a:r>
              <a:rPr lang="en-US" sz="1800" dirty="0" err="1" smtClean="0"/>
              <a:t>Ludwin</a:t>
            </a:r>
            <a:r>
              <a:rPr lang="en-US" sz="1800" dirty="0" smtClean="0"/>
              <a:t/>
            </a:r>
            <a:br>
              <a:rPr lang="en-US" sz="1800" dirty="0" smtClean="0"/>
            </a:br>
            <a:r>
              <a:rPr lang="en-US" sz="1800" dirty="0" smtClean="0"/>
              <a:t/>
            </a:r>
            <a:br>
              <a:rPr lang="en-US" sz="1800" dirty="0" smtClean="0"/>
            </a:br>
            <a:r>
              <a:rPr lang="en-US" sz="1800" dirty="0" smtClean="0"/>
              <a:t>Todd Mitchell (</a:t>
            </a:r>
            <a:r>
              <a:rPr lang="en-US" sz="1800" dirty="0"/>
              <a:t>Assistant Professor, Director of Creative Writing Pedagogy</a:t>
            </a:r>
            <a:r>
              <a:rPr lang="en-US" sz="1800" dirty="0" smtClean="0"/>
              <a:t>, and MFA Creative Writing: Fiction), Justin, and Professor John </a:t>
            </a:r>
            <a:r>
              <a:rPr lang="en-US" sz="1800" dirty="0" err="1" smtClean="0"/>
              <a:t>Calderazzo</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3728720" cy="39014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2080" y="2743200"/>
            <a:ext cx="5201920" cy="3901440"/>
          </a:xfrm>
          <a:prstGeom prst="rect">
            <a:avLst/>
          </a:prstGeom>
        </p:spPr>
      </p:pic>
    </p:spTree>
    <p:extLst>
      <p:ext uri="{BB962C8B-B14F-4D97-AF65-F5344CB8AC3E}">
        <p14:creationId xmlns:p14="http://schemas.microsoft.com/office/powerpoint/2010/main" val="4040128988"/>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562600"/>
            <a:ext cx="8763000" cy="1020762"/>
          </a:xfrm>
        </p:spPr>
        <p:txBody>
          <a:bodyPr>
            <a:noAutofit/>
          </a:bodyPr>
          <a:lstStyle/>
          <a:p>
            <a:pPr algn="l"/>
            <a:r>
              <a:rPr lang="en-US" sz="1800" b="1" dirty="0" smtClean="0"/>
              <a:t>Humans of Eddy: Center for Literary Publishing (CLP) at Spring 2015 Association </a:t>
            </a:r>
            <a:r>
              <a:rPr lang="en-US" sz="1800" b="1" dirty="0"/>
              <a:t>of Writers and Writing Programs (AWP) </a:t>
            </a:r>
            <a:r>
              <a:rPr lang="en-US" sz="1800" b="1" dirty="0" smtClean="0"/>
              <a:t>Conference - </a:t>
            </a:r>
            <a:r>
              <a:rPr lang="en-US" sz="1800" dirty="0"/>
              <a:t>Colorado Review Managing Editor Drew Webster, with </a:t>
            </a:r>
            <a:r>
              <a:rPr lang="en-US" sz="1800" dirty="0" smtClean="0"/>
              <a:t>Center </a:t>
            </a:r>
            <a:r>
              <a:rPr lang="en-US" sz="1800" dirty="0"/>
              <a:t>for Literary Publishing interns Melissa </a:t>
            </a:r>
            <a:r>
              <a:rPr lang="en-US" sz="1800" dirty="0" err="1"/>
              <a:t>Hohl</a:t>
            </a:r>
            <a:r>
              <a:rPr lang="en-US" sz="1800" dirty="0"/>
              <a:t> and Neil </a:t>
            </a:r>
            <a:r>
              <a:rPr lang="en-US" sz="1800" dirty="0" err="1" smtClean="0"/>
              <a:t>FitzPatrick</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76200"/>
            <a:ext cx="5410200" cy="5410200"/>
          </a:xfrm>
          <a:prstGeom prst="rect">
            <a:avLst/>
          </a:prstGeom>
        </p:spPr>
      </p:pic>
    </p:spTree>
    <p:extLst>
      <p:ext uri="{BB962C8B-B14F-4D97-AF65-F5344CB8AC3E}">
        <p14:creationId xmlns:p14="http://schemas.microsoft.com/office/powerpoint/2010/main" val="481424923"/>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562600"/>
            <a:ext cx="8229600" cy="1066800"/>
          </a:xfrm>
        </p:spPr>
        <p:txBody>
          <a:bodyPr/>
          <a:lstStyle/>
          <a:p>
            <a:pPr marL="0" indent="0">
              <a:buNone/>
            </a:pPr>
            <a:r>
              <a:rPr lang="en-US" sz="1800" b="1" dirty="0" smtClean="0">
                <a:solidFill>
                  <a:schemeClr val="accent3">
                    <a:lumMod val="90000"/>
                    <a:lumOff val="10000"/>
                  </a:schemeClr>
                </a:solidFill>
              </a:rPr>
              <a:t>1939 - Willard </a:t>
            </a:r>
            <a:r>
              <a:rPr lang="en-US" sz="1800" b="1" dirty="0">
                <a:solidFill>
                  <a:schemeClr val="accent3">
                    <a:lumMod val="90000"/>
                    <a:lumOff val="10000"/>
                  </a:schemeClr>
                </a:solidFill>
              </a:rPr>
              <a:t>O. Eddy is hired as an instructor in English, and History and English are separated into two distinct </a:t>
            </a:r>
            <a:r>
              <a:rPr lang="en-US" sz="1800" b="1" dirty="0" smtClean="0">
                <a:solidFill>
                  <a:schemeClr val="accent3">
                    <a:lumMod val="90000"/>
                    <a:lumOff val="10000"/>
                  </a:schemeClr>
                </a:solidFill>
              </a:rPr>
              <a:t>departments. By 1945, there are thirteen English faculty members. (Willard O. Eddy)</a:t>
            </a:r>
          </a:p>
          <a:p>
            <a:pPr marL="0" indent="0">
              <a:buNone/>
            </a:pPr>
            <a:endParaRPr lang="en-US" dirty="0">
              <a:solidFill>
                <a:schemeClr val="accent3">
                  <a:lumMod val="90000"/>
                  <a:lumOff val="10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241300"/>
            <a:ext cx="3581400" cy="5179711"/>
          </a:xfrm>
          <a:prstGeom prst="rect">
            <a:avLst/>
          </a:prstGeom>
        </p:spPr>
      </p:pic>
    </p:spTree>
    <p:extLst>
      <p:ext uri="{BB962C8B-B14F-4D97-AF65-F5344CB8AC3E}">
        <p14:creationId xmlns:p14="http://schemas.microsoft.com/office/powerpoint/2010/main" val="3886803406"/>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62600"/>
            <a:ext cx="8229600" cy="487362"/>
          </a:xfrm>
        </p:spPr>
        <p:txBody>
          <a:bodyPr>
            <a:normAutofit/>
          </a:bodyPr>
          <a:lstStyle/>
          <a:p>
            <a:r>
              <a:rPr lang="en-US" sz="1800" b="1" dirty="0" smtClean="0"/>
              <a:t>Humans of Eddy: Dan Beachy-Quick’s Monfort Lecture</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0"/>
            <a:ext cx="9144000" cy="4455914"/>
          </a:xfrm>
          <a:prstGeom prst="rect">
            <a:avLst/>
          </a:prstGeom>
        </p:spPr>
      </p:pic>
    </p:spTree>
    <p:extLst>
      <p:ext uri="{BB962C8B-B14F-4D97-AF65-F5344CB8AC3E}">
        <p14:creationId xmlns:p14="http://schemas.microsoft.com/office/powerpoint/2010/main" val="3869171245"/>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5803282"/>
            <a:ext cx="8229600" cy="914400"/>
          </a:xfrm>
        </p:spPr>
        <p:txBody>
          <a:bodyPr>
            <a:normAutofit/>
          </a:bodyPr>
          <a:lstStyle/>
          <a:p>
            <a:pPr algn="l"/>
            <a:r>
              <a:rPr lang="en-US" sz="1800" b="1" dirty="0" smtClean="0"/>
              <a:t>Humans of Eddy: Colloquium – recent presenters </a:t>
            </a:r>
            <a:r>
              <a:rPr lang="en-US" sz="1800" b="1" dirty="0"/>
              <a:t>Ellen Burns, Dan Beachy-Quick, Tobi Jacobi and Ed Lessor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76200"/>
            <a:ext cx="7239000" cy="5638491"/>
          </a:xfrm>
          <a:prstGeom prst="rect">
            <a:avLst/>
          </a:prstGeom>
        </p:spPr>
      </p:pic>
    </p:spTree>
    <p:extLst>
      <p:ext uri="{BB962C8B-B14F-4D97-AF65-F5344CB8AC3E}">
        <p14:creationId xmlns:p14="http://schemas.microsoft.com/office/powerpoint/2010/main" val="3610785255"/>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48400"/>
            <a:ext cx="8229600" cy="563562"/>
          </a:xfrm>
        </p:spPr>
        <p:txBody>
          <a:bodyPr>
            <a:normAutofit/>
          </a:bodyPr>
          <a:lstStyle/>
          <a:p>
            <a:pPr algn="l"/>
            <a:r>
              <a:rPr lang="en-US" sz="1800" b="1" dirty="0" smtClean="0"/>
              <a:t>Humans of Eddy: NCTE@CSU – recent event for Banned Books Week</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4572000" cy="30048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3258840"/>
            <a:ext cx="5190596" cy="2919710"/>
          </a:xfrm>
          <a:prstGeom prst="rect">
            <a:avLst/>
          </a:prstGeom>
        </p:spPr>
      </p:pic>
    </p:spTree>
    <p:extLst>
      <p:ext uri="{BB962C8B-B14F-4D97-AF65-F5344CB8AC3E}">
        <p14:creationId xmlns:p14="http://schemas.microsoft.com/office/powerpoint/2010/main" val="1781468725"/>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265862"/>
            <a:ext cx="8229600" cy="579438"/>
          </a:xfrm>
        </p:spPr>
        <p:txBody>
          <a:bodyPr>
            <a:normAutofit/>
          </a:bodyPr>
          <a:lstStyle/>
          <a:p>
            <a:r>
              <a:rPr lang="en-US" sz="1800" b="1" dirty="0" smtClean="0"/>
              <a:t>Humans of Eddy: Recent Department Meeting</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0"/>
            <a:ext cx="6172200" cy="6172200"/>
          </a:xfrm>
          <a:prstGeom prst="rect">
            <a:avLst/>
          </a:prstGeom>
        </p:spPr>
      </p:pic>
    </p:spTree>
    <p:extLst>
      <p:ext uri="{BB962C8B-B14F-4D97-AF65-F5344CB8AC3E}">
        <p14:creationId xmlns:p14="http://schemas.microsoft.com/office/powerpoint/2010/main" val="1541365173"/>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562600"/>
            <a:ext cx="8839200" cy="1143000"/>
          </a:xfrm>
        </p:spPr>
        <p:txBody>
          <a:bodyPr>
            <a:normAutofit/>
          </a:bodyPr>
          <a:lstStyle/>
          <a:p>
            <a:pPr algn="l"/>
            <a:r>
              <a:rPr lang="en-US" sz="1800" b="1" dirty="0">
                <a:solidFill>
                  <a:schemeClr val="accent3">
                    <a:lumMod val="90000"/>
                    <a:lumOff val="10000"/>
                  </a:schemeClr>
                </a:solidFill>
              </a:rPr>
              <a:t>Bill McBride and Paul De </a:t>
            </a:r>
            <a:r>
              <a:rPr lang="en-US" sz="1800" b="1" dirty="0" err="1">
                <a:solidFill>
                  <a:schemeClr val="accent3">
                    <a:lumMod val="90000"/>
                    <a:lumOff val="10000"/>
                  </a:schemeClr>
                </a:solidFill>
              </a:rPr>
              <a:t>Maret</a:t>
            </a:r>
            <a:r>
              <a:rPr lang="en-US" sz="1800" b="1" dirty="0">
                <a:solidFill>
                  <a:schemeClr val="accent3">
                    <a:lumMod val="90000"/>
                    <a:lumOff val="10000"/>
                  </a:schemeClr>
                </a:solidFill>
              </a:rPr>
              <a:t> at the 2009 NCTE Convention in Philadelphia, where Bill received the Distinguished Service Award from the National Council of Teachers of </a:t>
            </a:r>
            <a:r>
              <a:rPr lang="en-US" sz="1800" b="1" dirty="0" smtClean="0">
                <a:solidFill>
                  <a:schemeClr val="accent3">
                    <a:lumMod val="90000"/>
                    <a:lumOff val="10000"/>
                  </a:schemeClr>
                </a:solidFill>
              </a:rPr>
              <a:t>English.</a:t>
            </a:r>
            <a:endParaRPr lang="en-US" sz="1800" b="1" dirty="0">
              <a:solidFill>
                <a:schemeClr val="accent3">
                  <a:lumMod val="90000"/>
                  <a:lumOff val="10000"/>
                </a:schemeClr>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228600"/>
            <a:ext cx="7239000" cy="5426985"/>
          </a:xfrm>
        </p:spPr>
      </p:pic>
    </p:spTree>
    <p:extLst>
      <p:ext uri="{BB962C8B-B14F-4D97-AF65-F5344CB8AC3E}">
        <p14:creationId xmlns:p14="http://schemas.microsoft.com/office/powerpoint/2010/main" val="13394892"/>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62600"/>
            <a:ext cx="8229600" cy="990600"/>
          </a:xfrm>
        </p:spPr>
        <p:txBody>
          <a:bodyPr>
            <a:normAutofit/>
          </a:bodyPr>
          <a:lstStyle/>
          <a:p>
            <a:pPr algn="l"/>
            <a:r>
              <a:rPr lang="en-US" sz="1800" b="1" dirty="0"/>
              <a:t>Pulitzer-Prize Winning Poet </a:t>
            </a:r>
            <a:r>
              <a:rPr lang="en-US" sz="1800" b="1" dirty="0" err="1"/>
              <a:t>Yusef</a:t>
            </a:r>
            <a:r>
              <a:rPr lang="en-US" sz="1800" b="1" dirty="0"/>
              <a:t> </a:t>
            </a:r>
            <a:r>
              <a:rPr lang="en-US" sz="1800" b="1" dirty="0" err="1"/>
              <a:t>Komunyakaa</a:t>
            </a:r>
            <a:r>
              <a:rPr lang="en-US" sz="1800" b="1" dirty="0"/>
              <a:t> </a:t>
            </a:r>
            <a:r>
              <a:rPr lang="en-US" sz="1800" b="1" dirty="0" smtClean="0"/>
              <a:t>(MA Creative Writing 1978) has been selected </a:t>
            </a:r>
            <a:r>
              <a:rPr lang="en-US" sz="1800" b="1" dirty="0"/>
              <a:t>as the 2015 CLA Honor Alumnus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28599"/>
            <a:ext cx="8081947" cy="5382083"/>
          </a:xfrm>
          <a:prstGeom prst="rect">
            <a:avLst/>
          </a:prstGeom>
        </p:spPr>
      </p:pic>
    </p:spTree>
    <p:extLst>
      <p:ext uri="{BB962C8B-B14F-4D97-AF65-F5344CB8AC3E}">
        <p14:creationId xmlns:p14="http://schemas.microsoft.com/office/powerpoint/2010/main" val="2782182877"/>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67400"/>
            <a:ext cx="8305800" cy="487362"/>
          </a:xfrm>
        </p:spPr>
        <p:txBody>
          <a:bodyPr>
            <a:normAutofit fontScale="90000"/>
          </a:bodyPr>
          <a:lstStyle/>
          <a:p>
            <a:pPr algn="l"/>
            <a:r>
              <a:rPr lang="en-US" sz="1800" b="1" dirty="0" smtClean="0"/>
              <a:t>Department Alumni: Dianne </a:t>
            </a:r>
            <a:r>
              <a:rPr lang="en-US" sz="1800" b="1" dirty="0"/>
              <a:t>Harper - 1964, </a:t>
            </a:r>
            <a:r>
              <a:rPr lang="en-US" sz="1800" b="1" dirty="0" smtClean="0"/>
              <a:t>Robert King - 1961, </a:t>
            </a:r>
            <a:r>
              <a:rPr lang="en-US" sz="1800" b="1" dirty="0" err="1"/>
              <a:t>Guo</a:t>
            </a:r>
            <a:r>
              <a:rPr lang="en-US" sz="1800" b="1" dirty="0"/>
              <a:t> Hua (Georgette) Yang – </a:t>
            </a:r>
            <a:r>
              <a:rPr lang="en-US" sz="1800" b="1" dirty="0" smtClean="0"/>
              <a:t>1994, Doris </a:t>
            </a:r>
            <a:r>
              <a:rPr lang="en-US" sz="1800" b="1" dirty="0"/>
              <a:t>Goldsmith </a:t>
            </a:r>
            <a:r>
              <a:rPr lang="en-US" sz="1800" b="1" dirty="0" err="1" smtClean="0"/>
              <a:t>Melnick</a:t>
            </a:r>
            <a:r>
              <a:rPr lang="en-US" sz="1800" b="1" dirty="0" smtClean="0"/>
              <a:t> – 1968, Justin Dobbin and family - 1997 </a:t>
            </a:r>
            <a:endParaRPr lang="en-US" sz="1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3641" y="317500"/>
            <a:ext cx="2797067" cy="246141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784131"/>
            <a:ext cx="2171700" cy="2895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700" y="317501"/>
            <a:ext cx="2421404" cy="234802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00" y="317500"/>
            <a:ext cx="1981200" cy="247933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0" y="2939705"/>
            <a:ext cx="3684550" cy="2755403"/>
          </a:xfrm>
          <a:prstGeom prst="rect">
            <a:avLst/>
          </a:prstGeom>
        </p:spPr>
      </p:pic>
    </p:spTree>
    <p:extLst>
      <p:ext uri="{BB962C8B-B14F-4D97-AF65-F5344CB8AC3E}">
        <p14:creationId xmlns:p14="http://schemas.microsoft.com/office/powerpoint/2010/main" val="2967730628"/>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0"/>
            <a:ext cx="8229600" cy="685800"/>
          </a:xfrm>
        </p:spPr>
        <p:txBody>
          <a:bodyPr>
            <a:normAutofit/>
          </a:bodyPr>
          <a:lstStyle/>
          <a:p>
            <a:pPr algn="l"/>
            <a:r>
              <a:rPr lang="en-US" sz="1800" b="1" dirty="0" smtClean="0"/>
              <a:t>Department Alumni: </a:t>
            </a:r>
            <a:r>
              <a:rPr lang="en-US" sz="1800" b="1" dirty="0"/>
              <a:t>Audrey </a:t>
            </a:r>
            <a:r>
              <a:rPr lang="en-US" sz="1800" b="1" dirty="0" smtClean="0"/>
              <a:t>Taylor (2007), Caleb Harrison (2010</a:t>
            </a:r>
            <a:r>
              <a:rPr lang="en-US" sz="1800" b="1" dirty="0"/>
              <a:t>), Ben Findlay (MFA 2014</a:t>
            </a:r>
            <a:r>
              <a:rPr lang="en-US" sz="1800" b="1" dirty="0" smtClean="0"/>
              <a:t>) </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81000"/>
            <a:ext cx="2453640" cy="2667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200400"/>
            <a:ext cx="3581400" cy="268605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0" y="685800"/>
            <a:ext cx="2354326" cy="3505200"/>
          </a:xfrm>
          <a:prstGeom prst="rect">
            <a:avLst/>
          </a:prstGeom>
        </p:spPr>
      </p:pic>
    </p:spTree>
    <p:extLst>
      <p:ext uri="{BB962C8B-B14F-4D97-AF65-F5344CB8AC3E}">
        <p14:creationId xmlns:p14="http://schemas.microsoft.com/office/powerpoint/2010/main" val="3243158867"/>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0"/>
            <a:ext cx="7848600" cy="487362"/>
          </a:xfrm>
        </p:spPr>
        <p:txBody>
          <a:bodyPr>
            <a:normAutofit fontScale="90000"/>
          </a:bodyPr>
          <a:lstStyle/>
          <a:p>
            <a:pPr algn="l"/>
            <a:r>
              <a:rPr lang="en-US" sz="1800" b="1" dirty="0" smtClean="0"/>
              <a:t>Department Alumni: </a:t>
            </a:r>
            <a:r>
              <a:rPr lang="en-US" sz="1800" b="1" dirty="0"/>
              <a:t>Joelle Paulson, Shannon Dale, Sam </a:t>
            </a:r>
            <a:r>
              <a:rPr lang="en-US" sz="1800" b="1" dirty="0" err="1" smtClean="0"/>
              <a:t>Iacovetto</a:t>
            </a:r>
            <a:r>
              <a:rPr lang="en-US" sz="1800" b="1" dirty="0" smtClean="0"/>
              <a:t> (MA 2014), </a:t>
            </a:r>
            <a:r>
              <a:rPr lang="en-US" sz="1800" b="1" dirty="0"/>
              <a:t>Amanda </a:t>
            </a:r>
            <a:r>
              <a:rPr lang="en-US" sz="1800" b="1" dirty="0" err="1"/>
              <a:t>Memoli</a:t>
            </a:r>
            <a:r>
              <a:rPr lang="en-US" sz="1800" b="1" dirty="0"/>
              <a:t>, Lydia Page, Megan Lemming, and Kristie </a:t>
            </a:r>
            <a:r>
              <a:rPr lang="en-US" sz="1800" b="1" dirty="0" err="1"/>
              <a:t>Yelinek</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28600"/>
            <a:ext cx="7620000" cy="5715000"/>
          </a:xfrm>
          <a:prstGeom prst="rect">
            <a:avLst/>
          </a:prstGeom>
        </p:spPr>
      </p:pic>
    </p:spTree>
    <p:extLst>
      <p:ext uri="{BB962C8B-B14F-4D97-AF65-F5344CB8AC3E}">
        <p14:creationId xmlns:p14="http://schemas.microsoft.com/office/powerpoint/2010/main" val="308723916"/>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510" y="5715000"/>
            <a:ext cx="8229600" cy="639762"/>
          </a:xfrm>
        </p:spPr>
        <p:txBody>
          <a:bodyPr>
            <a:normAutofit fontScale="90000"/>
          </a:bodyPr>
          <a:lstStyle/>
          <a:p>
            <a:pPr algn="l"/>
            <a:r>
              <a:rPr lang="en-US" sz="1800" b="1" dirty="0" smtClean="0"/>
              <a:t>2014 Graduation: </a:t>
            </a:r>
            <a:r>
              <a:rPr lang="en-US" sz="1800" dirty="0"/>
              <a:t>English majors Emily </a:t>
            </a:r>
            <a:r>
              <a:rPr lang="en-US" sz="1800" dirty="0" err="1"/>
              <a:t>Schlehuber</a:t>
            </a:r>
            <a:r>
              <a:rPr lang="en-US" sz="1800" dirty="0"/>
              <a:t>, Tara </a:t>
            </a:r>
            <a:r>
              <a:rPr lang="en-US" sz="1800" dirty="0" err="1"/>
              <a:t>Seyffert</a:t>
            </a:r>
            <a:r>
              <a:rPr lang="en-US" sz="1800" dirty="0"/>
              <a:t>, Jeremy Miller, and Tyler </a:t>
            </a:r>
            <a:r>
              <a:rPr lang="en-US" sz="1800" dirty="0" err="1" smtClean="0"/>
              <a:t>Arko</a:t>
            </a:r>
            <a:r>
              <a:rPr lang="en-US" sz="1800" dirty="0" smtClean="0"/>
              <a:t>. </a:t>
            </a:r>
            <a:endParaRPr lang="en-US" sz="18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304800"/>
            <a:ext cx="8077200" cy="5384800"/>
          </a:xfrm>
          <a:prstGeom prst="rect">
            <a:avLst/>
          </a:prstGeom>
        </p:spPr>
      </p:pic>
    </p:spTree>
    <p:extLst>
      <p:ext uri="{BB962C8B-B14F-4D97-AF65-F5344CB8AC3E}">
        <p14:creationId xmlns:p14="http://schemas.microsoft.com/office/powerpoint/2010/main" val="2796135119"/>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304800"/>
            <a:ext cx="7442200" cy="5561752"/>
          </a:xfrm>
        </p:spPr>
      </p:pic>
      <p:sp>
        <p:nvSpPr>
          <p:cNvPr id="6" name="TextBox 5"/>
          <p:cNvSpPr txBox="1"/>
          <p:nvPr/>
        </p:nvSpPr>
        <p:spPr>
          <a:xfrm>
            <a:off x="762000" y="6019800"/>
            <a:ext cx="7467600" cy="646331"/>
          </a:xfrm>
          <a:prstGeom prst="rect">
            <a:avLst/>
          </a:prstGeom>
          <a:noFill/>
        </p:spPr>
        <p:txBody>
          <a:bodyPr wrap="square" rtlCol="0">
            <a:spAutoFit/>
          </a:bodyPr>
          <a:lstStyle/>
          <a:p>
            <a:r>
              <a:rPr lang="en-US" b="1" dirty="0">
                <a:solidFill>
                  <a:schemeClr val="accent3">
                    <a:lumMod val="90000"/>
                    <a:lumOff val="10000"/>
                  </a:schemeClr>
                </a:solidFill>
              </a:rPr>
              <a:t>1963 - The original Eddy Hall is constructed, a 69,457 square-foot </a:t>
            </a:r>
            <a:r>
              <a:rPr lang="en-US" b="1" dirty="0" smtClean="0">
                <a:solidFill>
                  <a:schemeClr val="accent3">
                    <a:lumMod val="90000"/>
                    <a:lumOff val="10000"/>
                  </a:schemeClr>
                </a:solidFill>
              </a:rPr>
              <a:t>building. (Eddy Hall, then </a:t>
            </a:r>
            <a:r>
              <a:rPr lang="en-US" b="1" dirty="0">
                <a:solidFill>
                  <a:schemeClr val="accent3">
                    <a:lumMod val="90000"/>
                    <a:lumOff val="10000"/>
                  </a:schemeClr>
                </a:solidFill>
              </a:rPr>
              <a:t>called Liberal </a:t>
            </a:r>
            <a:r>
              <a:rPr lang="en-US" b="1" dirty="0" smtClean="0">
                <a:solidFill>
                  <a:schemeClr val="accent3">
                    <a:lumMod val="90000"/>
                    <a:lumOff val="10000"/>
                  </a:schemeClr>
                </a:solidFill>
              </a:rPr>
              <a:t>Arts,1968)</a:t>
            </a:r>
            <a:endParaRPr lang="en-US" b="1" dirty="0">
              <a:solidFill>
                <a:schemeClr val="accent3">
                  <a:lumMod val="90000"/>
                  <a:lumOff val="10000"/>
                </a:schemeClr>
              </a:solidFill>
            </a:endParaRPr>
          </a:p>
        </p:txBody>
      </p:sp>
    </p:spTree>
    <p:extLst>
      <p:ext uri="{BB962C8B-B14F-4D97-AF65-F5344CB8AC3E}">
        <p14:creationId xmlns:p14="http://schemas.microsoft.com/office/powerpoint/2010/main" val="146093060"/>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275898"/>
            <a:ext cx="4420557" cy="1212850"/>
          </a:xfrm>
        </p:spPr>
        <p:txBody>
          <a:bodyPr>
            <a:normAutofit/>
          </a:bodyPr>
          <a:lstStyle/>
          <a:p>
            <a:pPr algn="l"/>
            <a:r>
              <a:rPr lang="en-US" sz="1800" b="1" dirty="0" smtClean="0">
                <a:solidFill>
                  <a:schemeClr val="accent3">
                    <a:lumMod val="90000"/>
                    <a:lumOff val="10000"/>
                  </a:schemeClr>
                </a:solidFill>
              </a:rPr>
              <a:t>Humans of Eddy: </a:t>
            </a:r>
            <a:r>
              <a:rPr lang="en-US" sz="1800" dirty="0" smtClean="0">
                <a:solidFill>
                  <a:schemeClr val="accent3">
                    <a:lumMod val="90000"/>
                    <a:lumOff val="10000"/>
                  </a:schemeClr>
                </a:solidFill>
              </a:rPr>
              <a:t>Gilbert Findlay, John Pratt, Ellen Brinks and Mary Crow</a:t>
            </a:r>
            <a:endParaRPr lang="en-US" sz="1800" b="1" dirty="0">
              <a:solidFill>
                <a:schemeClr val="accent3">
                  <a:lumMod val="90000"/>
                  <a:lumOff val="1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28600"/>
            <a:ext cx="3963357" cy="50292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671" y="3124200"/>
            <a:ext cx="3468057" cy="338994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241300"/>
            <a:ext cx="2159000" cy="2590800"/>
          </a:xfrm>
          <a:prstGeom prst="rect">
            <a:avLst/>
          </a:prstGeom>
        </p:spPr>
      </p:pic>
    </p:spTree>
    <p:extLst>
      <p:ext uri="{BB962C8B-B14F-4D97-AF65-F5344CB8AC3E}">
        <p14:creationId xmlns:p14="http://schemas.microsoft.com/office/powerpoint/2010/main" val="1077312344"/>
      </p:ext>
    </p:extLst>
  </p:cSld>
  <p:clrMapOvr>
    <a:masterClrMapping/>
  </p:clrMapOvr>
  <mc:AlternateContent xmlns:mc="http://schemas.openxmlformats.org/markup-compatibility/2006">
    <mc:Choice xmlns:p14="http://schemas.microsoft.com/office/powerpoint/2010/main" Requires="p14">
      <p:transition p14:dur="250" advClick="0" advTm="5000">
        <p:cut/>
      </p:transition>
    </mc:Choice>
    <mc:Fallback>
      <p:transition advClick="0" advTm="5000">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400"/>
            <a:ext cx="8229600" cy="1143000"/>
          </a:xfrm>
        </p:spPr>
        <p:txBody>
          <a:bodyPr>
            <a:normAutofit/>
          </a:bodyPr>
          <a:lstStyle/>
          <a:p>
            <a:pPr algn="l"/>
            <a:r>
              <a:rPr lang="en-US" sz="1800" b="1" dirty="0">
                <a:solidFill>
                  <a:schemeClr val="accent3">
                    <a:lumMod val="90000"/>
                    <a:lumOff val="10000"/>
                  </a:schemeClr>
                </a:solidFill>
              </a:rPr>
              <a:t>H</a:t>
            </a:r>
            <a:r>
              <a:rPr lang="en-US" sz="1800" b="1" dirty="0" smtClean="0">
                <a:solidFill>
                  <a:schemeClr val="accent3">
                    <a:lumMod val="90000"/>
                    <a:lumOff val="10000"/>
                  </a:schemeClr>
                </a:solidFill>
              </a:rPr>
              <a:t>umans of Eddy:</a:t>
            </a:r>
            <a:r>
              <a:rPr lang="en-US" sz="1800" dirty="0" smtClean="0">
                <a:solidFill>
                  <a:schemeClr val="accent3">
                    <a:lumMod val="90000"/>
                    <a:lumOff val="10000"/>
                  </a:schemeClr>
                </a:solidFill>
              </a:rPr>
              <a:t> Debby Thompson, Carol </a:t>
            </a:r>
            <a:r>
              <a:rPr lang="en-US" sz="1800" dirty="0"/>
              <a:t>Mitchell</a:t>
            </a:r>
            <a:r>
              <a:rPr lang="en-US" sz="1800" dirty="0" smtClean="0">
                <a:solidFill>
                  <a:schemeClr val="accent3">
                    <a:lumMod val="90000"/>
                    <a:lumOff val="10000"/>
                  </a:schemeClr>
                </a:solidFill>
              </a:rPr>
              <a:t>, Bruce Ronda, and Rosemary Whitaker</a:t>
            </a:r>
            <a:endParaRPr lang="en-US" sz="1800" b="1" dirty="0">
              <a:solidFill>
                <a:schemeClr val="accent3">
                  <a:lumMod val="90000"/>
                  <a:lumOff val="1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04800"/>
            <a:ext cx="7322446" cy="5234907"/>
          </a:xfrm>
          <a:prstGeom prst="rect">
            <a:avLst/>
          </a:prstGeom>
        </p:spPr>
      </p:pic>
    </p:spTree>
    <p:extLst>
      <p:ext uri="{BB962C8B-B14F-4D97-AF65-F5344CB8AC3E}">
        <p14:creationId xmlns:p14="http://schemas.microsoft.com/office/powerpoint/2010/main" val="78398577"/>
      </p:ext>
    </p:extLst>
  </p:cSld>
  <p:clrMapOvr>
    <a:masterClrMapping/>
  </p:clrMapOvr>
  <mc:AlternateContent xmlns:mc="http://schemas.openxmlformats.org/markup-compatibility/2006">
    <mc:Choice xmlns:p14="http://schemas.microsoft.com/office/powerpoint/2010/main" Requires="p14">
      <p:transition p14:dur="250" advClick="0" advTm="5000">
        <p:cut/>
      </p:transition>
    </mc:Choice>
    <mc:Fallback>
      <p:transition advClick="0" advTm="5000">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2819400" cy="2819400"/>
          </a:xfrm>
        </p:spPr>
        <p:txBody>
          <a:bodyPr>
            <a:normAutofit/>
          </a:bodyPr>
          <a:lstStyle/>
          <a:p>
            <a:pPr algn="l"/>
            <a:r>
              <a:rPr lang="en-US" sz="1800" b="1" dirty="0" smtClean="0">
                <a:solidFill>
                  <a:schemeClr val="accent3">
                    <a:lumMod val="90000"/>
                    <a:lumOff val="10000"/>
                  </a:schemeClr>
                </a:solidFill>
              </a:rPr>
              <a:t>Humans of Eddy: </a:t>
            </a:r>
            <a:r>
              <a:rPr lang="en-US" sz="1800" dirty="0" smtClean="0">
                <a:solidFill>
                  <a:schemeClr val="accent3">
                    <a:lumMod val="90000"/>
                    <a:lumOff val="10000"/>
                  </a:schemeClr>
                </a:solidFill>
              </a:rPr>
              <a:t>Sue Weaver, </a:t>
            </a:r>
            <a:r>
              <a:rPr lang="en-US" sz="1800" dirty="0" err="1" smtClean="0">
                <a:solidFill>
                  <a:schemeClr val="accent3">
                    <a:lumMod val="90000"/>
                    <a:lumOff val="10000"/>
                  </a:schemeClr>
                </a:solidFill>
              </a:rPr>
              <a:t>Leslee</a:t>
            </a:r>
            <a:r>
              <a:rPr lang="en-US" sz="1800" dirty="0" smtClean="0">
                <a:solidFill>
                  <a:schemeClr val="accent3">
                    <a:lumMod val="90000"/>
                    <a:lumOff val="10000"/>
                  </a:schemeClr>
                </a:solidFill>
              </a:rPr>
              <a:t> Becker, Ellen Brinks, and Cactus May on guitar</a:t>
            </a:r>
            <a:endParaRPr lang="en-US" sz="1800" b="1" dirty="0">
              <a:solidFill>
                <a:schemeClr val="accent3">
                  <a:lumMod val="90000"/>
                  <a:lumOff val="1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600" y="609600"/>
            <a:ext cx="5400675" cy="5372100"/>
          </a:xfrm>
          <a:prstGeom prst="rect">
            <a:avLst/>
          </a:prstGeom>
        </p:spPr>
      </p:pic>
    </p:spTree>
    <p:extLst>
      <p:ext uri="{BB962C8B-B14F-4D97-AF65-F5344CB8AC3E}">
        <p14:creationId xmlns:p14="http://schemas.microsoft.com/office/powerpoint/2010/main" val="1990643248"/>
      </p:ext>
    </p:extLst>
  </p:cSld>
  <p:clrMapOvr>
    <a:masterClrMapping/>
  </p:clrMapOvr>
  <mc:AlternateContent xmlns:mc="http://schemas.openxmlformats.org/markup-compatibility/2006">
    <mc:Choice xmlns:p14="http://schemas.microsoft.com/office/powerpoint/2010/main" Requires="p14">
      <p:transition p14:dur="250" advClick="0" advTm="5000">
        <p:cut/>
      </p:transition>
    </mc:Choice>
    <mc:Fallback>
      <p:transition advClick="0" advTm="5000">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304800"/>
            <a:ext cx="3886200" cy="3048000"/>
          </a:xfrm>
        </p:spPr>
        <p:txBody>
          <a:bodyPr>
            <a:normAutofit/>
          </a:bodyPr>
          <a:lstStyle/>
          <a:p>
            <a:pPr algn="l"/>
            <a:r>
              <a:rPr lang="en-US" sz="1800" b="1" dirty="0" smtClean="0">
                <a:solidFill>
                  <a:schemeClr val="accent3">
                    <a:lumMod val="90000"/>
                    <a:lumOff val="10000"/>
                  </a:schemeClr>
                </a:solidFill>
              </a:rPr>
              <a:t>Humans of Eddy:</a:t>
            </a:r>
            <a:r>
              <a:rPr lang="en-US" sz="1800" dirty="0" smtClean="0">
                <a:solidFill>
                  <a:schemeClr val="accent3">
                    <a:lumMod val="90000"/>
                    <a:lumOff val="10000"/>
                  </a:schemeClr>
                </a:solidFill>
              </a:rPr>
              <a:t> Gerry </a:t>
            </a:r>
            <a:r>
              <a:rPr lang="en-US" sz="1800" dirty="0" err="1" smtClean="0">
                <a:solidFill>
                  <a:schemeClr val="accent3">
                    <a:lumMod val="90000"/>
                    <a:lumOff val="10000"/>
                  </a:schemeClr>
                </a:solidFill>
              </a:rPr>
              <a:t>Delahunty</a:t>
            </a:r>
            <a:r>
              <a:rPr lang="en-US" sz="1800" dirty="0" smtClean="0">
                <a:solidFill>
                  <a:schemeClr val="accent3">
                    <a:lumMod val="90000"/>
                    <a:lumOff val="10000"/>
                  </a:schemeClr>
                </a:solidFill>
              </a:rPr>
              <a:t>, Paul </a:t>
            </a:r>
            <a:r>
              <a:rPr lang="en-US" sz="1800" dirty="0" err="1" smtClean="0">
                <a:solidFill>
                  <a:schemeClr val="accent3">
                    <a:lumMod val="90000"/>
                    <a:lumOff val="10000"/>
                  </a:schemeClr>
                </a:solidFill>
              </a:rPr>
              <a:t>Trembath</a:t>
            </a:r>
            <a:r>
              <a:rPr lang="en-US" sz="1800" dirty="0" smtClean="0">
                <a:solidFill>
                  <a:schemeClr val="accent3">
                    <a:lumMod val="90000"/>
                    <a:lumOff val="10000"/>
                  </a:schemeClr>
                </a:solidFill>
              </a:rPr>
              <a:t>, Neil Petrie, and Ellen Brinks</a:t>
            </a:r>
            <a:br>
              <a:rPr lang="en-US" sz="1800" dirty="0" smtClean="0">
                <a:solidFill>
                  <a:schemeClr val="accent3">
                    <a:lumMod val="90000"/>
                    <a:lumOff val="10000"/>
                  </a:schemeClr>
                </a:solidFill>
              </a:rPr>
            </a:br>
            <a:r>
              <a:rPr lang="en-US" sz="1800" dirty="0">
                <a:solidFill>
                  <a:schemeClr val="accent3">
                    <a:lumMod val="90000"/>
                    <a:lumOff val="10000"/>
                  </a:schemeClr>
                </a:solidFill>
              </a:rPr>
              <a:t/>
            </a:r>
            <a:br>
              <a:rPr lang="en-US" sz="1800" dirty="0">
                <a:solidFill>
                  <a:schemeClr val="accent3">
                    <a:lumMod val="90000"/>
                    <a:lumOff val="10000"/>
                  </a:schemeClr>
                </a:solidFill>
              </a:rPr>
            </a:br>
            <a:r>
              <a:rPr lang="en-US" sz="1800" dirty="0" smtClean="0">
                <a:solidFill>
                  <a:schemeClr val="accent3">
                    <a:lumMod val="90000"/>
                    <a:lumOff val="10000"/>
                  </a:schemeClr>
                </a:solidFill>
              </a:rPr>
              <a:t>Jon </a:t>
            </a:r>
            <a:r>
              <a:rPr lang="en-US" sz="1800" dirty="0" err="1" smtClean="0">
                <a:solidFill>
                  <a:schemeClr val="accent3">
                    <a:lumMod val="90000"/>
                    <a:lumOff val="10000"/>
                  </a:schemeClr>
                </a:solidFill>
              </a:rPr>
              <a:t>Thiem</a:t>
            </a:r>
            <a:r>
              <a:rPr lang="en-US" sz="1800" dirty="0" smtClean="0">
                <a:solidFill>
                  <a:schemeClr val="accent3">
                    <a:lumMod val="90000"/>
                    <a:lumOff val="10000"/>
                  </a:schemeClr>
                </a:solidFill>
              </a:rPr>
              <a:t> and Terry </a:t>
            </a:r>
            <a:r>
              <a:rPr lang="en-US" sz="1800" dirty="0" err="1" smtClean="0">
                <a:solidFill>
                  <a:schemeClr val="accent3">
                    <a:lumMod val="90000"/>
                    <a:lumOff val="10000"/>
                  </a:schemeClr>
                </a:solidFill>
              </a:rPr>
              <a:t>Sandelin</a:t>
            </a:r>
            <a:endParaRPr lang="en-US" sz="1800" b="1" dirty="0">
              <a:solidFill>
                <a:schemeClr val="accent3">
                  <a:lumMod val="90000"/>
                  <a:lumOff val="1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600"/>
            <a:ext cx="4714875" cy="43148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3581400"/>
            <a:ext cx="4935901" cy="3043238"/>
          </a:xfrm>
          <a:prstGeom prst="rect">
            <a:avLst/>
          </a:prstGeom>
        </p:spPr>
      </p:pic>
    </p:spTree>
    <p:extLst>
      <p:ext uri="{BB962C8B-B14F-4D97-AF65-F5344CB8AC3E}">
        <p14:creationId xmlns:p14="http://schemas.microsoft.com/office/powerpoint/2010/main" val="619571553"/>
      </p:ext>
    </p:extLst>
  </p:cSld>
  <p:clrMapOvr>
    <a:masterClrMapping/>
  </p:clrMapOvr>
  <mc:AlternateContent xmlns:mc="http://schemas.openxmlformats.org/markup-compatibility/2006">
    <mc:Choice xmlns:p14="http://schemas.microsoft.com/office/powerpoint/2010/main" Requires="p14">
      <p:transition p14:dur="250" advClick="0" advTm="5000">
        <p:cut/>
      </p:transition>
    </mc:Choice>
    <mc:Fallback>
      <p:transition advClick="0" advTm="5000">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1800" y="165100"/>
            <a:ext cx="2133600" cy="2120900"/>
          </a:xfrm>
        </p:spPr>
        <p:txBody>
          <a:bodyPr>
            <a:normAutofit/>
          </a:bodyPr>
          <a:lstStyle/>
          <a:p>
            <a:pPr algn="l"/>
            <a:r>
              <a:rPr lang="en-US" sz="1800" b="1" dirty="0" smtClean="0">
                <a:solidFill>
                  <a:schemeClr val="accent3">
                    <a:lumMod val="90000"/>
                    <a:lumOff val="10000"/>
                  </a:schemeClr>
                </a:solidFill>
              </a:rPr>
              <a:t>Humans of Eddy: </a:t>
            </a:r>
            <a:r>
              <a:rPr lang="en-US" sz="1800" dirty="0" smtClean="0">
                <a:solidFill>
                  <a:schemeClr val="accent3">
                    <a:lumMod val="90000"/>
                    <a:lumOff val="10000"/>
                  </a:schemeClr>
                </a:solidFill>
              </a:rPr>
              <a:t>Marcia </a:t>
            </a:r>
            <a:r>
              <a:rPr lang="en-US" sz="1800" dirty="0" err="1" smtClean="0">
                <a:solidFill>
                  <a:schemeClr val="accent3">
                    <a:lumMod val="90000"/>
                    <a:lumOff val="10000"/>
                  </a:schemeClr>
                </a:solidFill>
              </a:rPr>
              <a:t>Aune</a:t>
            </a:r>
            <a:r>
              <a:rPr lang="en-US" sz="1800" dirty="0" smtClean="0">
                <a:solidFill>
                  <a:schemeClr val="accent3">
                    <a:lumMod val="90000"/>
                    <a:lumOff val="10000"/>
                  </a:schemeClr>
                </a:solidFill>
              </a:rPr>
              <a:t>, Anne Reid, Kyra Ryan, and Jamie Neufeld</a:t>
            </a:r>
            <a:endParaRPr lang="en-US" sz="1800" b="1" dirty="0">
              <a:solidFill>
                <a:schemeClr val="accent3">
                  <a:lumMod val="90000"/>
                  <a:lumOff val="1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362200"/>
            <a:ext cx="5991225" cy="42576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99" y="152400"/>
            <a:ext cx="6467475" cy="3657600"/>
          </a:xfrm>
          <a:prstGeom prst="rect">
            <a:avLst/>
          </a:prstGeom>
        </p:spPr>
      </p:pic>
      <p:sp>
        <p:nvSpPr>
          <p:cNvPr id="6" name="TextBox 5"/>
          <p:cNvSpPr txBox="1"/>
          <p:nvPr/>
        </p:nvSpPr>
        <p:spPr>
          <a:xfrm>
            <a:off x="304800" y="4089400"/>
            <a:ext cx="2146742" cy="923330"/>
          </a:xfrm>
          <a:prstGeom prst="rect">
            <a:avLst/>
          </a:prstGeom>
          <a:noFill/>
        </p:spPr>
        <p:txBody>
          <a:bodyPr wrap="none" rtlCol="0">
            <a:spAutoFit/>
          </a:bodyPr>
          <a:lstStyle/>
          <a:p>
            <a:r>
              <a:rPr lang="en-US" b="1" dirty="0" smtClean="0">
                <a:solidFill>
                  <a:schemeClr val="accent3">
                    <a:lumMod val="90000"/>
                    <a:lumOff val="10000"/>
                  </a:schemeClr>
                </a:solidFill>
              </a:rPr>
              <a:t>Humans of Eddy: </a:t>
            </a:r>
          </a:p>
          <a:p>
            <a:r>
              <a:rPr lang="en-US" dirty="0" smtClean="0">
                <a:solidFill>
                  <a:schemeClr val="accent3">
                    <a:lumMod val="90000"/>
                    <a:lumOff val="10000"/>
                  </a:schemeClr>
                </a:solidFill>
              </a:rPr>
              <a:t>Irene Vernon and </a:t>
            </a:r>
          </a:p>
          <a:p>
            <a:r>
              <a:rPr lang="en-US" dirty="0" smtClean="0">
                <a:solidFill>
                  <a:schemeClr val="accent3">
                    <a:lumMod val="90000"/>
                    <a:lumOff val="10000"/>
                  </a:schemeClr>
                </a:solidFill>
              </a:rPr>
              <a:t>Cathy </a:t>
            </a:r>
            <a:r>
              <a:rPr lang="en-US" dirty="0" err="1" smtClean="0">
                <a:solidFill>
                  <a:schemeClr val="accent3">
                    <a:lumMod val="90000"/>
                    <a:lumOff val="10000"/>
                  </a:schemeClr>
                </a:solidFill>
              </a:rPr>
              <a:t>Topf</a:t>
            </a:r>
            <a:endParaRPr lang="en-US" dirty="0">
              <a:solidFill>
                <a:schemeClr val="accent3">
                  <a:lumMod val="90000"/>
                  <a:lumOff val="10000"/>
                </a:schemeClr>
              </a:solidFill>
            </a:endParaRPr>
          </a:p>
        </p:txBody>
      </p:sp>
    </p:spTree>
    <p:extLst>
      <p:ext uri="{BB962C8B-B14F-4D97-AF65-F5344CB8AC3E}">
        <p14:creationId xmlns:p14="http://schemas.microsoft.com/office/powerpoint/2010/main" val="4294770701"/>
      </p:ext>
    </p:extLst>
  </p:cSld>
  <p:clrMapOvr>
    <a:masterClrMapping/>
  </p:clrMapOvr>
  <mc:AlternateContent xmlns:mc="http://schemas.openxmlformats.org/markup-compatibility/2006">
    <mc:Choice xmlns:p14="http://schemas.microsoft.com/office/powerpoint/2010/main" Requires="p14">
      <p:transition p14:dur="250" advClick="0" advTm="7000">
        <p:cut/>
      </p:transition>
    </mc:Choice>
    <mc:Fallback>
      <p:transition advClick="0" advTm="7000">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410200"/>
            <a:ext cx="8686800" cy="1143000"/>
          </a:xfrm>
        </p:spPr>
        <p:txBody>
          <a:bodyPr>
            <a:normAutofit fontScale="90000"/>
          </a:bodyPr>
          <a:lstStyle/>
          <a:p>
            <a:pPr algn="l"/>
            <a:r>
              <a:rPr lang="en-US" sz="1800" b="1" dirty="0" smtClean="0">
                <a:solidFill>
                  <a:schemeClr val="accent3">
                    <a:lumMod val="90000"/>
                    <a:lumOff val="10000"/>
                  </a:schemeClr>
                </a:solidFill>
              </a:rPr>
              <a:t>Humans of Eddy: </a:t>
            </a:r>
            <a:r>
              <a:rPr lang="en-US" sz="1800" dirty="0"/>
              <a:t>Research Methods E600B takes a break (and a Selfie) at Sweet </a:t>
            </a:r>
            <a:r>
              <a:rPr lang="en-US" sz="1800" dirty="0" err="1"/>
              <a:t>Sinsations</a:t>
            </a:r>
            <a:r>
              <a:rPr lang="en-US" sz="1800" dirty="0"/>
              <a:t> on the last day of classes, Fall 2014. </a:t>
            </a:r>
            <a:r>
              <a:rPr lang="en-US" sz="1800" dirty="0" smtClean="0"/>
              <a:t>Skyler </a:t>
            </a:r>
            <a:r>
              <a:rPr lang="en-US" sz="1800" dirty="0"/>
              <a:t>McAllister in foreground, Emily </a:t>
            </a:r>
            <a:r>
              <a:rPr lang="en-US" sz="1800" dirty="0" err="1"/>
              <a:t>Lapadure</a:t>
            </a:r>
            <a:r>
              <a:rPr lang="en-US" sz="1800" dirty="0"/>
              <a:t> to the immediate right, Ian McCreary, and Whitney Orth. On the opposite side of the table: Shelly Reed, Sue Doe (instructor), </a:t>
            </a:r>
            <a:r>
              <a:rPr lang="en-US" sz="1800" dirty="0" err="1"/>
              <a:t>Akbi</a:t>
            </a:r>
            <a:r>
              <a:rPr lang="en-US" sz="1800" dirty="0"/>
              <a:t> Khan, and Kelsey </a:t>
            </a:r>
            <a:r>
              <a:rPr lang="en-US" sz="1800" dirty="0" err="1"/>
              <a:t>Hatley</a:t>
            </a:r>
            <a:r>
              <a:rPr lang="en-US" sz="1800" dirty="0"/>
              <a:t>.</a:t>
            </a:r>
            <a:endParaRPr lang="en-US" sz="1800" b="1" dirty="0">
              <a:solidFill>
                <a:schemeClr val="accent3">
                  <a:lumMod val="90000"/>
                  <a:lumOff val="1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5143500"/>
          </a:xfrm>
          <a:prstGeom prst="rect">
            <a:avLst/>
          </a:prstGeom>
        </p:spPr>
      </p:pic>
    </p:spTree>
    <p:extLst>
      <p:ext uri="{BB962C8B-B14F-4D97-AF65-F5344CB8AC3E}">
        <p14:creationId xmlns:p14="http://schemas.microsoft.com/office/powerpoint/2010/main" val="59066423"/>
      </p:ext>
    </p:extLst>
  </p:cSld>
  <p:clrMapOvr>
    <a:masterClrMapping/>
  </p:clrMapOvr>
  <mc:AlternateContent xmlns:mc="http://schemas.openxmlformats.org/markup-compatibility/2006">
    <mc:Choice xmlns:p14="http://schemas.microsoft.com/office/powerpoint/2010/main" Requires="p14">
      <p:transition p14:dur="250" advClick="0" advTm="7000">
        <p:cut/>
      </p:transition>
    </mc:Choice>
    <mc:Fallback>
      <p:transition advClick="0" advTm="7000">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5827419"/>
            <a:ext cx="8991600" cy="990600"/>
          </a:xfrm>
        </p:spPr>
        <p:txBody>
          <a:bodyPr>
            <a:normAutofit/>
          </a:bodyPr>
          <a:lstStyle/>
          <a:p>
            <a:pPr algn="l"/>
            <a:r>
              <a:rPr lang="en-US" sz="1800" b="1" dirty="0" smtClean="0"/>
              <a:t>Humans of Eddy: </a:t>
            </a:r>
            <a:r>
              <a:rPr lang="en-US" sz="1800" dirty="0" smtClean="0"/>
              <a:t>Professor </a:t>
            </a:r>
            <a:r>
              <a:rPr lang="en-US" sz="1800" dirty="0" err="1"/>
              <a:t>Roze</a:t>
            </a:r>
            <a:r>
              <a:rPr lang="en-US" sz="1800" dirty="0"/>
              <a:t> </a:t>
            </a:r>
            <a:r>
              <a:rPr lang="en-US" sz="1800" dirty="0" err="1"/>
              <a:t>Hentschell</a:t>
            </a:r>
            <a:r>
              <a:rPr lang="en-US" sz="1800" dirty="0"/>
              <a:t>, Associate Professor Aparna </a:t>
            </a:r>
            <a:r>
              <a:rPr lang="en-US" sz="1800" dirty="0" err="1"/>
              <a:t>Gollapudi</a:t>
            </a:r>
            <a:r>
              <a:rPr lang="en-US" sz="1800" dirty="0"/>
              <a:t>, and Assistant Professor Zach </a:t>
            </a:r>
            <a:r>
              <a:rPr lang="en-US" sz="1800" dirty="0" smtClean="0"/>
              <a:t>Hutchins at the Spring 2015 Lit MA Showcase</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76200"/>
            <a:ext cx="7391400" cy="5840119"/>
          </a:xfrm>
          <a:prstGeom prst="rect">
            <a:avLst/>
          </a:prstGeom>
        </p:spPr>
      </p:pic>
    </p:spTree>
    <p:extLst>
      <p:ext uri="{BB962C8B-B14F-4D97-AF65-F5344CB8AC3E}">
        <p14:creationId xmlns:p14="http://schemas.microsoft.com/office/powerpoint/2010/main" val="3605319902"/>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618758"/>
            <a:ext cx="8991600" cy="1086842"/>
          </a:xfrm>
        </p:spPr>
        <p:txBody>
          <a:bodyPr>
            <a:noAutofit/>
          </a:bodyPr>
          <a:lstStyle/>
          <a:p>
            <a:pPr algn="l"/>
            <a:r>
              <a:rPr lang="en-US" sz="1800" b="1" dirty="0" smtClean="0"/>
              <a:t>Humans of Eddy: </a:t>
            </a:r>
            <a:r>
              <a:rPr lang="en-US" sz="1800" dirty="0"/>
              <a:t>Will </a:t>
            </a:r>
            <a:r>
              <a:rPr lang="en-US" sz="1800" dirty="0" err="1"/>
              <a:t>Winham</a:t>
            </a:r>
            <a:r>
              <a:rPr lang="en-US" sz="1800" dirty="0"/>
              <a:t>, Olivia Tracy, Kim Daggett, </a:t>
            </a:r>
            <a:r>
              <a:rPr lang="en-US" sz="1800" dirty="0" smtClean="0"/>
              <a:t>and Karen </a:t>
            </a:r>
            <a:r>
              <a:rPr lang="en-US" sz="1800" dirty="0"/>
              <a:t>Montgomery-Moore, </a:t>
            </a:r>
            <a:r>
              <a:rPr lang="en-US" sz="1800" dirty="0" smtClean="0"/>
              <a:t>four </a:t>
            </a:r>
            <a:r>
              <a:rPr lang="en-US" sz="1800" dirty="0"/>
              <a:t>of the six Literature students who defended or will defend their projects in the academic year </a:t>
            </a:r>
            <a:r>
              <a:rPr lang="en-US" sz="1800" dirty="0" smtClean="0"/>
              <a:t>2014-2015, with Professor </a:t>
            </a:r>
            <a:r>
              <a:rPr lang="en-US" sz="1800" dirty="0" err="1" smtClean="0"/>
              <a:t>SueEllen</a:t>
            </a:r>
            <a:r>
              <a:rPr lang="en-US" sz="1800" dirty="0" smtClean="0"/>
              <a:t> Campbell</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5491758"/>
          </a:xfrm>
          <a:prstGeom prst="rect">
            <a:avLst/>
          </a:prstGeom>
        </p:spPr>
      </p:pic>
    </p:spTree>
    <p:extLst>
      <p:ext uri="{BB962C8B-B14F-4D97-AF65-F5344CB8AC3E}">
        <p14:creationId xmlns:p14="http://schemas.microsoft.com/office/powerpoint/2010/main" val="2140999037"/>
      </p:ext>
    </p:extLst>
  </p:cSld>
  <p:clrMapOvr>
    <a:masterClrMapping/>
  </p:clrMapOvr>
  <mc:AlternateContent xmlns:mc="http://schemas.openxmlformats.org/markup-compatibility/2006" xmlns:p14="http://schemas.microsoft.com/office/powerpoint/2010/main">
    <mc:Choice Requires="p14">
      <p:transition p14:dur="250" advClick="0" advTm="8000">
        <p:cut/>
      </p:transition>
    </mc:Choice>
    <mc:Fallback xmlns="">
      <p:transition advClick="0" advTm="8000">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400"/>
            <a:ext cx="8229600" cy="1143000"/>
          </a:xfrm>
        </p:spPr>
        <p:txBody>
          <a:bodyPr>
            <a:normAutofit/>
          </a:bodyPr>
          <a:lstStyle/>
          <a:p>
            <a:pPr algn="l"/>
            <a:r>
              <a:rPr lang="en-US" sz="1800" b="1" dirty="0" smtClean="0"/>
              <a:t>Assistant Professor EJ Levy with author Cheryl Strayed, </a:t>
            </a:r>
            <a:r>
              <a:rPr lang="en-US" sz="1800" dirty="0" smtClean="0"/>
              <a:t>who came to read at CSU for the Creative Writing Reading Series in April 2015</a:t>
            </a:r>
            <a:endParaRPr lang="en-US" sz="1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81000"/>
            <a:ext cx="6959600" cy="5219700"/>
          </a:xfrm>
          <a:prstGeom prst="rect">
            <a:avLst/>
          </a:prstGeom>
        </p:spPr>
      </p:pic>
    </p:spTree>
    <p:extLst>
      <p:ext uri="{BB962C8B-B14F-4D97-AF65-F5344CB8AC3E}">
        <p14:creationId xmlns:p14="http://schemas.microsoft.com/office/powerpoint/2010/main" val="2823536924"/>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0"/>
            <a:ext cx="8229600" cy="762000"/>
          </a:xfrm>
        </p:spPr>
        <p:txBody>
          <a:bodyPr>
            <a:normAutofit/>
          </a:bodyPr>
          <a:lstStyle/>
          <a:p>
            <a:r>
              <a:rPr lang="en-US" sz="1800" b="1" dirty="0" smtClean="0"/>
              <a:t>2015 Creative Writing Reading Series upcoming events</a:t>
            </a:r>
            <a:endParaRPr lang="en-US" sz="18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283201"/>
            <a:ext cx="7467600" cy="5840241"/>
          </a:xfrm>
          <a:prstGeom prst="rect">
            <a:avLst/>
          </a:prstGeom>
        </p:spPr>
      </p:pic>
    </p:spTree>
    <p:extLst>
      <p:ext uri="{BB962C8B-B14F-4D97-AF65-F5344CB8AC3E}">
        <p14:creationId xmlns:p14="http://schemas.microsoft.com/office/powerpoint/2010/main" val="3468466357"/>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810000" cy="5668963"/>
          </a:xfrm>
        </p:spPr>
        <p:txBody>
          <a:bodyPr>
            <a:normAutofit/>
          </a:bodyPr>
          <a:lstStyle/>
          <a:p>
            <a:pPr marL="0" indent="0" fontAlgn="base">
              <a:buNone/>
            </a:pPr>
            <a:r>
              <a:rPr lang="en-US" sz="1800" b="1" dirty="0">
                <a:solidFill>
                  <a:schemeClr val="accent3">
                    <a:lumMod val="90000"/>
                    <a:lumOff val="10000"/>
                  </a:schemeClr>
                </a:solidFill>
              </a:rPr>
              <a:t>1977- English faculty number 41 and 90 courses are </a:t>
            </a:r>
            <a:r>
              <a:rPr lang="en-US" sz="1800" b="1" dirty="0" smtClean="0">
                <a:solidFill>
                  <a:schemeClr val="accent3">
                    <a:lumMod val="90000"/>
                    <a:lumOff val="10000"/>
                  </a:schemeClr>
                </a:solidFill>
              </a:rPr>
              <a:t>offered. </a:t>
            </a:r>
          </a:p>
          <a:p>
            <a:pPr marL="0" indent="0" fontAlgn="base">
              <a:buNone/>
            </a:pPr>
            <a:endParaRPr lang="en-US" sz="1800" b="1" dirty="0" smtClean="0">
              <a:solidFill>
                <a:schemeClr val="accent3">
                  <a:lumMod val="90000"/>
                  <a:lumOff val="10000"/>
                </a:schemeClr>
              </a:solidFill>
            </a:endParaRPr>
          </a:p>
          <a:p>
            <a:pPr marL="0" indent="0" fontAlgn="base">
              <a:buNone/>
            </a:pPr>
            <a:r>
              <a:rPr lang="en-US" sz="2400" b="1" dirty="0" smtClean="0">
                <a:solidFill>
                  <a:schemeClr val="accent3">
                    <a:lumMod val="90000"/>
                    <a:lumOff val="10000"/>
                  </a:schemeClr>
                </a:solidFill>
              </a:rPr>
              <a:t>1979 - Kate Keifer establishes the Writing Center.</a:t>
            </a:r>
          </a:p>
          <a:p>
            <a:pPr marL="0" indent="0" fontAlgn="base">
              <a:buNone/>
            </a:pPr>
            <a:endParaRPr lang="en-US" sz="1800" b="1" dirty="0" smtClean="0">
              <a:solidFill>
                <a:schemeClr val="accent3">
                  <a:lumMod val="90000"/>
                  <a:lumOff val="10000"/>
                </a:schemeClr>
              </a:solidFill>
            </a:endParaRPr>
          </a:p>
          <a:p>
            <a:pPr marL="0" indent="0" fontAlgn="base">
              <a:buNone/>
            </a:pPr>
            <a:r>
              <a:rPr lang="en-US" sz="1800" b="1" dirty="0" smtClean="0">
                <a:solidFill>
                  <a:schemeClr val="accent3">
                    <a:lumMod val="90000"/>
                    <a:lumOff val="10000"/>
                  </a:schemeClr>
                </a:solidFill>
              </a:rPr>
              <a:t>1981- Colorado State University is the first in the nation to create a computer-supported writing laboratory.</a:t>
            </a:r>
          </a:p>
          <a:p>
            <a:pPr marL="0" indent="0" fontAlgn="base">
              <a:buNone/>
            </a:pPr>
            <a:endParaRPr lang="en-US" sz="1800" b="1" dirty="0">
              <a:solidFill>
                <a:schemeClr val="accent3">
                  <a:lumMod val="90000"/>
                  <a:lumOff val="10000"/>
                </a:schemeClr>
              </a:solidFill>
            </a:endParaRPr>
          </a:p>
          <a:p>
            <a:pPr marL="0" indent="0" fontAlgn="base">
              <a:buNone/>
            </a:pPr>
            <a:endParaRPr lang="en-US" sz="1800" b="1" dirty="0" smtClean="0">
              <a:solidFill>
                <a:schemeClr val="accent3">
                  <a:lumMod val="90000"/>
                  <a:lumOff val="10000"/>
                </a:schemeClr>
              </a:solidFill>
            </a:endParaRPr>
          </a:p>
          <a:p>
            <a:pPr marL="0" indent="0">
              <a:buNone/>
            </a:pPr>
            <a:r>
              <a:rPr lang="en-US" sz="1800" b="1" dirty="0" smtClean="0">
                <a:solidFill>
                  <a:schemeClr val="accent3">
                    <a:lumMod val="90000"/>
                    <a:lumOff val="10000"/>
                  </a:schemeClr>
                </a:solidFill>
              </a:rPr>
              <a:t>(</a:t>
            </a:r>
            <a:r>
              <a:rPr lang="en-US" sz="1800" b="1" dirty="0">
                <a:solidFill>
                  <a:schemeClr val="accent3">
                    <a:lumMod val="90000"/>
                    <a:lumOff val="10000"/>
                  </a:schemeClr>
                </a:solidFill>
              </a:rPr>
              <a:t>Kate Kiefer works with students in her writing for the sciences class, April </a:t>
            </a:r>
            <a:r>
              <a:rPr lang="en-US" sz="1800" b="1" dirty="0" smtClean="0">
                <a:solidFill>
                  <a:schemeClr val="accent3">
                    <a:lumMod val="90000"/>
                    <a:lumOff val="10000"/>
                  </a:schemeClr>
                </a:solidFill>
              </a:rPr>
              <a:t>2003.)</a:t>
            </a:r>
            <a:endParaRPr lang="en-US" sz="1800" b="1" dirty="0">
              <a:solidFill>
                <a:schemeClr val="accent3">
                  <a:lumMod val="90000"/>
                  <a:lumOff val="10000"/>
                </a:schemeClr>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8501" y="228600"/>
            <a:ext cx="4102100" cy="6295468"/>
          </a:xfrm>
          <a:prstGeom prst="rect">
            <a:avLst/>
          </a:prstGeom>
        </p:spPr>
      </p:pic>
    </p:spTree>
    <p:extLst>
      <p:ext uri="{BB962C8B-B14F-4D97-AF65-F5344CB8AC3E}">
        <p14:creationId xmlns:p14="http://schemas.microsoft.com/office/powerpoint/2010/main" val="2600928347"/>
      </p:ext>
    </p:extLst>
  </p:cSld>
  <p:clrMapOvr>
    <a:masterClrMapping/>
  </p:clrMapOvr>
  <mc:AlternateContent xmlns:mc="http://schemas.openxmlformats.org/markup-compatibility/2006" xmlns:p14="http://schemas.microsoft.com/office/powerpoint/2010/main">
    <mc:Choice Requires="p14">
      <p:transition p14:dur="250" advClick="0" advTm="10000">
        <p:cut/>
      </p:transition>
    </mc:Choice>
    <mc:Fallback xmlns="">
      <p:transition advClick="0" advTm="10000">
        <p:cu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solidFill>
                  <a:schemeClr val="accent3">
                    <a:lumMod val="90000"/>
                    <a:lumOff val="10000"/>
                  </a:schemeClr>
                </a:solidFill>
                <a:latin typeface="+mn-lt"/>
              </a:rPr>
              <a:t>We’re on Instagram!</a:t>
            </a:r>
            <a:endParaRPr lang="en-US" sz="24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4356" y="1447800"/>
            <a:ext cx="5287525" cy="4678363"/>
          </a:xfrm>
        </p:spPr>
      </p:pic>
      <p:sp>
        <p:nvSpPr>
          <p:cNvPr id="5" name="TextBox 4"/>
          <p:cNvSpPr txBox="1"/>
          <p:nvPr/>
        </p:nvSpPr>
        <p:spPr>
          <a:xfrm>
            <a:off x="533400" y="2285999"/>
            <a:ext cx="2125903" cy="830997"/>
          </a:xfrm>
          <a:prstGeom prst="rect">
            <a:avLst/>
          </a:prstGeom>
          <a:noFill/>
        </p:spPr>
        <p:txBody>
          <a:bodyPr wrap="none" rtlCol="0">
            <a:spAutoFit/>
          </a:bodyPr>
          <a:lstStyle/>
          <a:p>
            <a:r>
              <a:rPr lang="en-US" sz="2400" dirty="0" smtClean="0"/>
              <a:t>Follow us</a:t>
            </a:r>
          </a:p>
          <a:p>
            <a:r>
              <a:rPr lang="en-US" sz="2400" dirty="0" smtClean="0"/>
              <a:t>@csu_english</a:t>
            </a:r>
            <a:endParaRPr lang="en-US" sz="2400" dirty="0"/>
          </a:p>
        </p:txBody>
      </p:sp>
    </p:spTree>
    <p:extLst>
      <p:ext uri="{BB962C8B-B14F-4D97-AF65-F5344CB8AC3E}">
        <p14:creationId xmlns:p14="http://schemas.microsoft.com/office/powerpoint/2010/main" val="479124330"/>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solidFill>
                  <a:schemeClr val="accent3">
                    <a:lumMod val="90000"/>
                    <a:lumOff val="10000"/>
                  </a:schemeClr>
                </a:solidFill>
                <a:latin typeface="+mn-lt"/>
              </a:rPr>
              <a:t>We’re on Twitter!</a:t>
            </a:r>
            <a:endParaRPr lang="en-US" sz="24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1524000"/>
            <a:ext cx="5691553" cy="4525963"/>
          </a:xfrm>
        </p:spPr>
      </p:pic>
      <p:sp>
        <p:nvSpPr>
          <p:cNvPr id="5" name="TextBox 4"/>
          <p:cNvSpPr txBox="1"/>
          <p:nvPr/>
        </p:nvSpPr>
        <p:spPr>
          <a:xfrm>
            <a:off x="304800" y="2590800"/>
            <a:ext cx="2125903" cy="830997"/>
          </a:xfrm>
          <a:prstGeom prst="rect">
            <a:avLst/>
          </a:prstGeom>
          <a:noFill/>
        </p:spPr>
        <p:txBody>
          <a:bodyPr wrap="none" rtlCol="0">
            <a:spAutoFit/>
          </a:bodyPr>
          <a:lstStyle/>
          <a:p>
            <a:r>
              <a:rPr lang="en-US" sz="2400" dirty="0" smtClean="0"/>
              <a:t>Follow us</a:t>
            </a:r>
          </a:p>
          <a:p>
            <a:r>
              <a:rPr lang="en-US" sz="2400" dirty="0" smtClean="0"/>
              <a:t>@english_csu</a:t>
            </a:r>
            <a:endParaRPr lang="en-US" sz="2400" dirty="0"/>
          </a:p>
        </p:txBody>
      </p:sp>
    </p:spTree>
    <p:extLst>
      <p:ext uri="{BB962C8B-B14F-4D97-AF65-F5344CB8AC3E}">
        <p14:creationId xmlns:p14="http://schemas.microsoft.com/office/powerpoint/2010/main" val="3000839843"/>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4632" y="431799"/>
            <a:ext cx="8229600" cy="1143000"/>
          </a:xfrm>
        </p:spPr>
        <p:txBody>
          <a:bodyPr>
            <a:normAutofit/>
          </a:bodyPr>
          <a:lstStyle/>
          <a:p>
            <a:pPr algn="l"/>
            <a:r>
              <a:rPr lang="en-US" sz="2400" b="1" dirty="0" smtClean="0">
                <a:solidFill>
                  <a:schemeClr val="accent3">
                    <a:lumMod val="90000"/>
                    <a:lumOff val="10000"/>
                  </a:schemeClr>
                </a:solidFill>
                <a:latin typeface="+mn-lt"/>
              </a:rPr>
              <a:t>We’re on Facebook!</a:t>
            </a:r>
            <a:endParaRPr lang="en-US" sz="24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4632" y="2362200"/>
            <a:ext cx="8229600" cy="3385103"/>
          </a:xfrm>
        </p:spPr>
      </p:pic>
      <p:sp>
        <p:nvSpPr>
          <p:cNvPr id="5" name="TextBox 4"/>
          <p:cNvSpPr txBox="1"/>
          <p:nvPr/>
        </p:nvSpPr>
        <p:spPr>
          <a:xfrm>
            <a:off x="3733800" y="1600199"/>
            <a:ext cx="1571264" cy="461665"/>
          </a:xfrm>
          <a:prstGeom prst="rect">
            <a:avLst/>
          </a:prstGeom>
          <a:noFill/>
        </p:spPr>
        <p:txBody>
          <a:bodyPr wrap="none" rtlCol="0">
            <a:spAutoFit/>
          </a:bodyPr>
          <a:lstStyle/>
          <a:p>
            <a:r>
              <a:rPr lang="en-US" sz="2400" dirty="0" smtClean="0"/>
              <a:t>Follow us!</a:t>
            </a:r>
            <a:endParaRPr lang="en-US" sz="2400" dirty="0"/>
          </a:p>
        </p:txBody>
      </p:sp>
    </p:spTree>
    <p:extLst>
      <p:ext uri="{BB962C8B-B14F-4D97-AF65-F5344CB8AC3E}">
        <p14:creationId xmlns:p14="http://schemas.microsoft.com/office/powerpoint/2010/main" val="2168922851"/>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3862" y="228600"/>
            <a:ext cx="8686800" cy="914400"/>
          </a:xfrm>
        </p:spPr>
        <p:txBody>
          <a:bodyPr>
            <a:noAutofit/>
          </a:bodyPr>
          <a:lstStyle/>
          <a:p>
            <a:pPr algn="l"/>
            <a:r>
              <a:rPr lang="en-US" sz="1800" b="1" dirty="0" smtClean="0">
                <a:solidFill>
                  <a:schemeClr val="accent3">
                    <a:lumMod val="90000"/>
                    <a:lumOff val="10000"/>
                  </a:schemeClr>
                </a:solidFill>
                <a:latin typeface="+mn-lt"/>
              </a:rPr>
              <a:t>We have a blog! </a:t>
            </a:r>
            <a:r>
              <a:rPr lang="en-US" sz="1800" b="1" dirty="0">
                <a:solidFill>
                  <a:schemeClr val="accent3">
                    <a:lumMod val="90000"/>
                    <a:lumOff val="10000"/>
                  </a:schemeClr>
                </a:solidFill>
                <a:latin typeface="+mn-lt"/>
              </a:rPr>
              <a:t>http://</a:t>
            </a:r>
            <a:r>
              <a:rPr lang="en-US" sz="1800" b="1" dirty="0" smtClean="0">
                <a:solidFill>
                  <a:schemeClr val="accent3">
                    <a:lumMod val="90000"/>
                    <a:lumOff val="10000"/>
                  </a:schemeClr>
                </a:solidFill>
                <a:latin typeface="+mn-lt"/>
              </a:rPr>
              <a:t>english.colostate.edu/blog  </a:t>
            </a:r>
            <a:r>
              <a:rPr lang="en-US" sz="1800" b="1" dirty="0">
                <a:solidFill>
                  <a:schemeClr val="accent3">
                    <a:lumMod val="90000"/>
                    <a:lumOff val="10000"/>
                  </a:schemeClr>
                </a:solidFill>
                <a:latin typeface="+mn-lt"/>
              </a:rPr>
              <a:t/>
            </a:r>
            <a:br>
              <a:rPr lang="en-US" sz="1800" b="1" dirty="0">
                <a:solidFill>
                  <a:schemeClr val="accent3">
                    <a:lumMod val="90000"/>
                    <a:lumOff val="10000"/>
                  </a:schemeClr>
                </a:solidFill>
                <a:latin typeface="+mn-lt"/>
              </a:rPr>
            </a:br>
            <a:r>
              <a:rPr lang="en-US" sz="1800" b="1" dirty="0" smtClean="0">
                <a:solidFill>
                  <a:schemeClr val="accent3">
                    <a:lumMod val="90000"/>
                    <a:lumOff val="10000"/>
                  </a:schemeClr>
                </a:solidFill>
                <a:latin typeface="+mn-lt"/>
              </a:rPr>
              <a:t>And great interns who help us write it,</a:t>
            </a:r>
            <a:br>
              <a:rPr lang="en-US" sz="1800" b="1" dirty="0" smtClean="0">
                <a:solidFill>
                  <a:schemeClr val="accent3">
                    <a:lumMod val="90000"/>
                    <a:lumOff val="10000"/>
                  </a:schemeClr>
                </a:solidFill>
                <a:latin typeface="+mn-lt"/>
              </a:rPr>
            </a:br>
            <a:r>
              <a:rPr lang="en-US" sz="1800" b="1" dirty="0" smtClean="0">
                <a:solidFill>
                  <a:schemeClr val="accent3">
                    <a:lumMod val="90000"/>
                    <a:lumOff val="10000"/>
                  </a:schemeClr>
                </a:solidFill>
                <a:latin typeface="+mn-lt"/>
              </a:rPr>
              <a:t>(English Department Communications Interns, Spring 2014 - Fall 2015)</a:t>
            </a:r>
            <a:endParaRPr lang="en-US" sz="1800" b="1" dirty="0">
              <a:solidFill>
                <a:schemeClr val="accent3">
                  <a:lumMod val="90000"/>
                  <a:lumOff val="10000"/>
                </a:schemeClr>
              </a:solidFill>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409698"/>
            <a:ext cx="1726833" cy="249555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3" y="1409698"/>
            <a:ext cx="1857376" cy="247650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2368" y="1409698"/>
            <a:ext cx="2290263" cy="21336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7237" y="4114800"/>
            <a:ext cx="3035103" cy="215265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0" y="1409698"/>
            <a:ext cx="1790700" cy="23876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8800" y="4114800"/>
            <a:ext cx="2738462" cy="2152650"/>
          </a:xfrm>
          <a:prstGeom prst="rect">
            <a:avLst/>
          </a:prstGeom>
        </p:spPr>
      </p:pic>
    </p:spTree>
    <p:extLst>
      <p:ext uri="{BB962C8B-B14F-4D97-AF65-F5344CB8AC3E}">
        <p14:creationId xmlns:p14="http://schemas.microsoft.com/office/powerpoint/2010/main" val="4151820844"/>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715000"/>
            <a:ext cx="7848600" cy="808038"/>
          </a:xfrm>
        </p:spPr>
        <p:txBody>
          <a:bodyPr>
            <a:noAutofit/>
          </a:bodyPr>
          <a:lstStyle/>
          <a:p>
            <a:pPr algn="l"/>
            <a:r>
              <a:rPr lang="en-US" sz="1800" b="1" dirty="0">
                <a:solidFill>
                  <a:schemeClr val="accent3">
                    <a:lumMod val="90000"/>
                    <a:lumOff val="10000"/>
                  </a:schemeClr>
                </a:solidFill>
                <a:latin typeface="+mn-lt"/>
              </a:rPr>
              <a:t>1997- The infamous Fort Collins floodwaters rip through Eddy </a:t>
            </a:r>
            <a:r>
              <a:rPr lang="en-US" sz="1800" b="1" dirty="0" smtClean="0">
                <a:solidFill>
                  <a:schemeClr val="accent3">
                    <a:lumMod val="90000"/>
                    <a:lumOff val="10000"/>
                  </a:schemeClr>
                </a:solidFill>
                <a:latin typeface="+mn-lt"/>
              </a:rPr>
              <a:t>Hall. (Water </a:t>
            </a:r>
            <a:r>
              <a:rPr lang="en-US" sz="1800" b="1" dirty="0">
                <a:solidFill>
                  <a:schemeClr val="accent3">
                    <a:lumMod val="90000"/>
                    <a:lumOff val="10000"/>
                  </a:schemeClr>
                </a:solidFill>
                <a:latin typeface="+mn-lt"/>
              </a:rPr>
              <a:t>surrounds the Eddy </a:t>
            </a:r>
            <a:r>
              <a:rPr lang="en-US" sz="1800" b="1" dirty="0" smtClean="0">
                <a:solidFill>
                  <a:schemeClr val="accent3">
                    <a:lumMod val="90000"/>
                    <a:lumOff val="10000"/>
                  </a:schemeClr>
                </a:solidFill>
                <a:latin typeface="+mn-lt"/>
              </a:rPr>
              <a:t>Building, 1997).</a:t>
            </a:r>
            <a:endParaRPr lang="en-US" sz="1800" b="1" dirty="0">
              <a:solidFill>
                <a:schemeClr val="accent3">
                  <a:lumMod val="90000"/>
                  <a:lumOff val="10000"/>
                </a:schemeClr>
              </a:solidFill>
              <a:latin typeface="+mn-lt"/>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381000"/>
            <a:ext cx="6890426" cy="5181600"/>
          </a:xfrm>
        </p:spPr>
      </p:pic>
    </p:spTree>
    <p:extLst>
      <p:ext uri="{BB962C8B-B14F-4D97-AF65-F5344CB8AC3E}">
        <p14:creationId xmlns:p14="http://schemas.microsoft.com/office/powerpoint/2010/main" val="1631827891"/>
      </p:ext>
    </p:extLst>
  </p:cSld>
  <p:clrMapOvr>
    <a:masterClrMapping/>
  </p:clrMapOvr>
  <mc:AlternateContent xmlns:mc="http://schemas.openxmlformats.org/markup-compatibility/2006" xmlns:p14="http://schemas.microsoft.com/office/powerpoint/2010/main">
    <mc:Choice Requires="p14">
      <p:transition p14:dur="250" advClick="0" advTm="6000">
        <p:cut/>
      </p:transition>
    </mc:Choice>
    <mc:Fallback xmlns="">
      <p:transition advClick="0" advTm="6000">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3400"/>
            <a:ext cx="8229600" cy="1143000"/>
          </a:xfrm>
        </p:spPr>
        <p:txBody>
          <a:bodyPr>
            <a:normAutofit/>
          </a:bodyPr>
          <a:lstStyle/>
          <a:p>
            <a:pPr algn="l"/>
            <a:r>
              <a:rPr lang="en-US" sz="1800" b="1" dirty="0" smtClean="0">
                <a:solidFill>
                  <a:schemeClr val="accent3">
                    <a:lumMod val="90000"/>
                    <a:lumOff val="10000"/>
                  </a:schemeClr>
                </a:solidFill>
              </a:rPr>
              <a:t>2011 – A $</a:t>
            </a:r>
            <a:r>
              <a:rPr lang="en-US" sz="1800" b="1" dirty="0">
                <a:solidFill>
                  <a:schemeClr val="accent3">
                    <a:lumMod val="90000"/>
                    <a:lumOff val="10000"/>
                  </a:schemeClr>
                </a:solidFill>
              </a:rPr>
              <a:t>3 million upgrade </a:t>
            </a:r>
            <a:r>
              <a:rPr lang="en-US" sz="1800" b="1" dirty="0" smtClean="0">
                <a:solidFill>
                  <a:schemeClr val="accent3">
                    <a:lumMod val="90000"/>
                    <a:lumOff val="10000"/>
                  </a:schemeClr>
                </a:solidFill>
              </a:rPr>
              <a:t>focused </a:t>
            </a:r>
            <a:r>
              <a:rPr lang="en-US" sz="1800" b="1" dirty="0">
                <a:solidFill>
                  <a:schemeClr val="accent3">
                    <a:lumMod val="90000"/>
                    <a:lumOff val="10000"/>
                  </a:schemeClr>
                </a:solidFill>
              </a:rPr>
              <a:t>on classroom and energy efficiency </a:t>
            </a:r>
            <a:r>
              <a:rPr lang="en-US" sz="1800" b="1" dirty="0" smtClean="0">
                <a:solidFill>
                  <a:schemeClr val="accent3">
                    <a:lumMod val="90000"/>
                    <a:lumOff val="10000"/>
                  </a:schemeClr>
                </a:solidFill>
              </a:rPr>
              <a:t>upgrades, (A c</a:t>
            </a:r>
            <a:r>
              <a:rPr lang="en-US" sz="1800" b="1" dirty="0" smtClean="0">
                <a:solidFill>
                  <a:schemeClr val="accent3">
                    <a:lumMod val="90000"/>
                    <a:lumOff val="10000"/>
                  </a:schemeClr>
                </a:solidFill>
                <a:latin typeface="+mn-lt"/>
              </a:rPr>
              <a:t>lassroom in Eddy, before and after).</a:t>
            </a:r>
            <a:endParaRPr lang="en-US" sz="1800" b="1" dirty="0">
              <a:solidFill>
                <a:schemeClr val="accent3">
                  <a:lumMod val="90000"/>
                  <a:lumOff val="10000"/>
                </a:schemeClr>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762000"/>
            <a:ext cx="8572500" cy="3209925"/>
          </a:xfrm>
          <a:prstGeom prst="rect">
            <a:avLst/>
          </a:prstGeom>
        </p:spPr>
      </p:pic>
    </p:spTree>
    <p:extLst>
      <p:ext uri="{BB962C8B-B14F-4D97-AF65-F5344CB8AC3E}">
        <p14:creationId xmlns:p14="http://schemas.microsoft.com/office/powerpoint/2010/main" val="3973610075"/>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418" y="5837237"/>
            <a:ext cx="8839199" cy="1020763"/>
          </a:xfrm>
        </p:spPr>
        <p:txBody>
          <a:bodyPr>
            <a:noAutofit/>
          </a:bodyPr>
          <a:lstStyle/>
          <a:p>
            <a:pPr marL="0" indent="0">
              <a:buNone/>
            </a:pPr>
            <a:r>
              <a:rPr lang="en-US" sz="1800" b="1" dirty="0" smtClean="0"/>
              <a:t>Eddy </a:t>
            </a:r>
            <a:r>
              <a:rPr lang="en-US" sz="1800" b="1" dirty="0"/>
              <a:t>Hall </a:t>
            </a:r>
            <a:r>
              <a:rPr lang="en-US" sz="1800" b="1" dirty="0" smtClean="0"/>
              <a:t>has </a:t>
            </a:r>
            <a:r>
              <a:rPr lang="en-US" sz="1800" b="1" dirty="0"/>
              <a:t>never undergone a major renovation during </a:t>
            </a:r>
            <a:r>
              <a:rPr lang="en-US" sz="1800" b="1" dirty="0" smtClean="0"/>
              <a:t>its </a:t>
            </a:r>
            <a:r>
              <a:rPr lang="en-US" sz="1800" b="1" dirty="0"/>
              <a:t>51-year </a:t>
            </a:r>
            <a:r>
              <a:rPr lang="en-US" sz="1800" b="1" dirty="0" smtClean="0"/>
              <a:t>lifespan…</a:t>
            </a:r>
          </a:p>
          <a:p>
            <a:pPr marL="0" indent="0" algn="ctr">
              <a:buNone/>
            </a:pPr>
            <a:r>
              <a:rPr lang="en-US" sz="1800" b="1" dirty="0" smtClean="0"/>
              <a:t>Until </a:t>
            </a:r>
            <a:r>
              <a:rPr lang="en-US" sz="1800" b="1" dirty="0"/>
              <a:t>now</a:t>
            </a:r>
            <a:r>
              <a:rPr lang="en-US" sz="1800" b="1" dirty="0" smtClean="0"/>
              <a:t>.</a:t>
            </a:r>
          </a:p>
          <a:p>
            <a:endParaRPr lang="en-US" sz="1800" b="1"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80999"/>
            <a:ext cx="6324600" cy="5302723"/>
          </a:xfrm>
          <a:prstGeom prst="rect">
            <a:avLst/>
          </a:prstGeom>
        </p:spPr>
      </p:pic>
      <p:sp>
        <p:nvSpPr>
          <p:cNvPr id="5" name="TextBox 4"/>
          <p:cNvSpPr txBox="1"/>
          <p:nvPr/>
        </p:nvSpPr>
        <p:spPr>
          <a:xfrm>
            <a:off x="6858000" y="1079500"/>
            <a:ext cx="2041917" cy="369332"/>
          </a:xfrm>
          <a:prstGeom prst="rect">
            <a:avLst/>
          </a:prstGeom>
          <a:noFill/>
        </p:spPr>
        <p:txBody>
          <a:bodyPr wrap="square" rtlCol="0">
            <a:spAutoFit/>
          </a:bodyPr>
          <a:lstStyle/>
          <a:p>
            <a:r>
              <a:rPr lang="en-US" b="1" dirty="0" smtClean="0"/>
              <a:t>Eddy Hall, 2010</a:t>
            </a:r>
            <a:endParaRPr lang="en-US" b="1" dirty="0"/>
          </a:p>
        </p:txBody>
      </p:sp>
    </p:spTree>
    <p:extLst>
      <p:ext uri="{BB962C8B-B14F-4D97-AF65-F5344CB8AC3E}">
        <p14:creationId xmlns:p14="http://schemas.microsoft.com/office/powerpoint/2010/main" val="3651604663"/>
      </p:ext>
    </p:extLst>
  </p:cSld>
  <p:clrMapOvr>
    <a:masterClrMapping/>
  </p:clrMapOvr>
  <mc:AlternateContent xmlns:mc="http://schemas.openxmlformats.org/markup-compatibility/2006" xmlns:p14="http://schemas.microsoft.com/office/powerpoint/2010/main">
    <mc:Choice Requires="p14">
      <p:transition p14:dur="250" advClick="0" advTm="7000">
        <p:cut/>
      </p:transition>
    </mc:Choice>
    <mc:Fallback xmlns="">
      <p:transition advClick="0" advTm="7000">
        <p:cu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CSU-Ram-template-1">
      <a:dk1>
        <a:srgbClr val="386750"/>
      </a:dk1>
      <a:lt1>
        <a:srgbClr val="386750"/>
      </a:lt1>
      <a:dk2>
        <a:srgbClr val="386750"/>
      </a:dk2>
      <a:lt2>
        <a:srgbClr val="386750"/>
      </a:lt2>
      <a:accent1>
        <a:srgbClr val="A78622"/>
      </a:accent1>
      <a:accent2>
        <a:srgbClr val="386750"/>
      </a:accent2>
      <a:accent3>
        <a:srgbClr val="194C19"/>
      </a:accent3>
      <a:accent4>
        <a:srgbClr val="386750"/>
      </a:accent4>
      <a:accent5>
        <a:srgbClr val="386750"/>
      </a:accent5>
      <a:accent6>
        <a:srgbClr val="730000"/>
      </a:accent6>
      <a:hlink>
        <a:srgbClr val="0033CC"/>
      </a:hlink>
      <a:folHlink>
        <a:srgbClr val="386750"/>
      </a:folHlink>
    </a:clrScheme>
    <a:fontScheme name="CSU-Ram-template-1">
      <a:majorFont>
        <a:latin typeface="Arial"/>
        <a:ea typeface=""/>
        <a:cs typeface=""/>
      </a:majorFont>
      <a:minorFont>
        <a:latin typeface="Garamond Premr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SU-Ram-template-1">
      <a:dk1>
        <a:srgbClr val="386750"/>
      </a:dk1>
      <a:lt1>
        <a:srgbClr val="386750"/>
      </a:lt1>
      <a:dk2>
        <a:srgbClr val="386750"/>
      </a:dk2>
      <a:lt2>
        <a:srgbClr val="386750"/>
      </a:lt2>
      <a:accent1>
        <a:srgbClr val="A78622"/>
      </a:accent1>
      <a:accent2>
        <a:srgbClr val="386750"/>
      </a:accent2>
      <a:accent3>
        <a:srgbClr val="194C19"/>
      </a:accent3>
      <a:accent4>
        <a:srgbClr val="386750"/>
      </a:accent4>
      <a:accent5>
        <a:srgbClr val="386750"/>
      </a:accent5>
      <a:accent6>
        <a:srgbClr val="730000"/>
      </a:accent6>
      <a:hlink>
        <a:srgbClr val="0033CC"/>
      </a:hlink>
      <a:folHlink>
        <a:srgbClr val="386750"/>
      </a:folHlink>
    </a:clrScheme>
    <a:fontScheme name="CSU-Ram-template-1">
      <a:majorFont>
        <a:latin typeface="Arial"/>
        <a:ea typeface=""/>
        <a:cs typeface=""/>
      </a:majorFont>
      <a:minorFont>
        <a:latin typeface="Garamond Premr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SU-Ram-template-1">
      <a:dk1>
        <a:srgbClr val="386750"/>
      </a:dk1>
      <a:lt1>
        <a:srgbClr val="386750"/>
      </a:lt1>
      <a:dk2>
        <a:srgbClr val="386750"/>
      </a:dk2>
      <a:lt2>
        <a:srgbClr val="386750"/>
      </a:lt2>
      <a:accent1>
        <a:srgbClr val="A78622"/>
      </a:accent1>
      <a:accent2>
        <a:srgbClr val="386750"/>
      </a:accent2>
      <a:accent3>
        <a:srgbClr val="194C19"/>
      </a:accent3>
      <a:accent4>
        <a:srgbClr val="386750"/>
      </a:accent4>
      <a:accent5>
        <a:srgbClr val="386750"/>
      </a:accent5>
      <a:accent6>
        <a:srgbClr val="730000"/>
      </a:accent6>
      <a:hlink>
        <a:srgbClr val="0033CC"/>
      </a:hlink>
      <a:folHlink>
        <a:srgbClr val="386750"/>
      </a:folHlink>
    </a:clrScheme>
    <a:fontScheme name="CSU-Ram-template-1">
      <a:majorFont>
        <a:latin typeface="Arial"/>
        <a:ea typeface=""/>
        <a:cs typeface=""/>
      </a:majorFont>
      <a:minorFont>
        <a:latin typeface="Garamond Premr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SU-Ram-template-1">
      <a:dk1>
        <a:srgbClr val="386750"/>
      </a:dk1>
      <a:lt1>
        <a:srgbClr val="386750"/>
      </a:lt1>
      <a:dk2>
        <a:srgbClr val="386750"/>
      </a:dk2>
      <a:lt2>
        <a:srgbClr val="386750"/>
      </a:lt2>
      <a:accent1>
        <a:srgbClr val="A78622"/>
      </a:accent1>
      <a:accent2>
        <a:srgbClr val="386750"/>
      </a:accent2>
      <a:accent3>
        <a:srgbClr val="194C19"/>
      </a:accent3>
      <a:accent4>
        <a:srgbClr val="386750"/>
      </a:accent4>
      <a:accent5>
        <a:srgbClr val="386750"/>
      </a:accent5>
      <a:accent6>
        <a:srgbClr val="730000"/>
      </a:accent6>
      <a:hlink>
        <a:srgbClr val="0033CC"/>
      </a:hlink>
      <a:folHlink>
        <a:srgbClr val="386750"/>
      </a:folHlink>
    </a:clrScheme>
    <a:fontScheme name="CSU-Ram-template-1">
      <a:majorFont>
        <a:latin typeface="Arial"/>
        <a:ea typeface=""/>
        <a:cs typeface=""/>
      </a:majorFont>
      <a:minorFont>
        <a:latin typeface="Garamond Premr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727</TotalTime>
  <Words>1132</Words>
  <Application>Microsoft Office PowerPoint</Application>
  <PresentationFormat>On-screen Show (4:3)</PresentationFormat>
  <Paragraphs>79</Paragraphs>
  <Slides>63</Slides>
  <Notes>0</Notes>
  <HiddenSlides>0</HiddenSlides>
  <MMClips>0</MMClips>
  <ScaleCrop>false</ScaleCrop>
  <HeadingPairs>
    <vt:vector size="4" baseType="variant">
      <vt:variant>
        <vt:lpstr>Theme</vt:lpstr>
      </vt:variant>
      <vt:variant>
        <vt:i4>4</vt:i4>
      </vt:variant>
      <vt:variant>
        <vt:lpstr>Slide Titles</vt:lpstr>
      </vt:variant>
      <vt:variant>
        <vt:i4>63</vt:i4>
      </vt:variant>
    </vt:vector>
  </HeadingPairs>
  <TitlesOfParts>
    <vt:vector size="67" baseType="lpstr">
      <vt:lpstr>Office Theme</vt:lpstr>
      <vt:lpstr>2_Office Theme</vt:lpstr>
      <vt:lpstr>3_Office Theme</vt:lpstr>
      <vt:lpstr>4_Office Theme</vt:lpstr>
      <vt:lpstr>Homecoming 2015</vt:lpstr>
      <vt:lpstr>PowerPoint Presentation</vt:lpstr>
      <vt:lpstr>  1886 - Elizabeth G. Bell is the first English professor hired by the college. 1929 - There are twelve English faculty members. (English class in the Library, 1921). </vt:lpstr>
      <vt:lpstr>PowerPoint Presentation</vt:lpstr>
      <vt:lpstr>PowerPoint Presentation</vt:lpstr>
      <vt:lpstr>PowerPoint Presentation</vt:lpstr>
      <vt:lpstr>1997- The infamous Fort Collins floodwaters rip through Eddy Hall. (Water surrounds the Eddy Building, 1997).</vt:lpstr>
      <vt:lpstr>2011 – A $3 million upgrade focused on classroom and energy efficiency upgrades, (A classroom in Eddy, before and after).</vt:lpstr>
      <vt:lpstr>PowerPoint Presentation</vt:lpstr>
      <vt:lpstr>Front of Eddy Hall, August 2014</vt:lpstr>
      <vt:lpstr>Front of Eddy Hall, August 2014</vt:lpstr>
      <vt:lpstr>Front of Eddy Hall, September 2014</vt:lpstr>
      <vt:lpstr>Front of Eddy Hall, November 2014</vt:lpstr>
      <vt:lpstr>Front of Eddy Hall, January 2015</vt:lpstr>
      <vt:lpstr>Front of Eddy Hall, September 2015 - Renovations complete!</vt:lpstr>
      <vt:lpstr>Eddy front - Before and After</vt:lpstr>
      <vt:lpstr>South side of Eddy – Before </vt:lpstr>
      <vt:lpstr>South side of Eddy – During construction</vt:lpstr>
      <vt:lpstr>South side of Eddy – After </vt:lpstr>
      <vt:lpstr>North side of Eddy - Before</vt:lpstr>
      <vt:lpstr>North side of Eddy – During construction</vt:lpstr>
      <vt:lpstr>North side of Eddy - After</vt:lpstr>
      <vt:lpstr>3rd floor Eddy Hallway - Before and After (Hall Monitor Leslee Becker)</vt:lpstr>
      <vt:lpstr>PowerPoint Presentation</vt:lpstr>
      <vt:lpstr>Building Walkthrough, May 2015, (three generations of department chairs – Louann Reid, Bruce Ronda, and Pattie Cowell).</vt:lpstr>
      <vt:lpstr>Building Walkthrough, May 2015</vt:lpstr>
      <vt:lpstr>Building Walkthrough, May 2015</vt:lpstr>
      <vt:lpstr>Eddy Hall: Home Again Event - Peggy Lindstrom, Chris Nelson (standing), Carol Mitchell, David Lindstrom, Louann Reid</vt:lpstr>
      <vt:lpstr>Eddy Hall: Home Again Event - Sandra Eddy (Willard O. Eddy’s daughter), Ann Gill (CLA Dean), and Tony Frank (President of Colorado State University, Chancellor of the CSU System)</vt:lpstr>
      <vt:lpstr>Eddy Hall: Home Again Event - Sandra Eddy (Willard O. Eddy’s daughter), Ann Gill (CLA Dean), John Didier (interim Chair of Philosophy), Irene Vernon (Chair of Ethnic Studies), Bruce Ronda (CLA Associate Dean), Tony Frank (President of Colorado State University and Chancellor of the CSU System), Christina Sutton (Senior Teaching appointment faculty member in the English Department), and Louann Reid (Chair of English)</vt:lpstr>
      <vt:lpstr>Eddy Spaces: Writing Center</vt:lpstr>
      <vt:lpstr>Eddy Spaces: Computer Lab and CLC</vt:lpstr>
      <vt:lpstr>Eddy Spaces: Atrium Patio</vt:lpstr>
      <vt:lpstr>We’ve even got skateboard parking</vt:lpstr>
      <vt:lpstr>Humans of Eddy: Faculty and Staff (Louann Reid and Amparo Jeffrey,  Marnie Leonard,  Sue Russell and Sheila Dargon)</vt:lpstr>
      <vt:lpstr>Humans of Eddy - Faculty, Family, and Staff (Roze Hentschell and family attending the Newly Promoted and Tenured Faculty Reception, Tobi Jacobi and Pam Coke, attending Spring CLA awards ceremony where Tobi received a Faculty Development Award and Pam received the CLA  Excellence in Teaching Award)</vt:lpstr>
      <vt:lpstr>Humans of Eddy: Professor and Graduate Coordinator Ellen Brinks in Zambia, Study Abroad Summer 2015</vt:lpstr>
      <vt:lpstr>Reading: Justin Hocking (MFA Creative Writing: Fiction, 2002) April 2014 – Justin, Steven Schwartz, and Deanna Ludwin  Todd Mitchell (Assistant Professor, Director of Creative Writing Pedagogy, and MFA Creative Writing: Fiction), Justin, and Professor John Calderazzo</vt:lpstr>
      <vt:lpstr>Humans of Eddy: Center for Literary Publishing (CLP) at Spring 2015 Association of Writers and Writing Programs (AWP) Conference - Colorado Review Managing Editor Drew Webster, with Center for Literary Publishing interns Melissa Hohl and Neil FitzPatrick</vt:lpstr>
      <vt:lpstr>Humans of Eddy: Dan Beachy-Quick’s Monfort Lecture</vt:lpstr>
      <vt:lpstr>Humans of Eddy: Colloquium – recent presenters Ellen Burns, Dan Beachy-Quick, Tobi Jacobi and Ed Lessor</vt:lpstr>
      <vt:lpstr>Humans of Eddy: NCTE@CSU – recent event for Banned Books Week</vt:lpstr>
      <vt:lpstr>Humans of Eddy: Recent Department Meeting</vt:lpstr>
      <vt:lpstr>Bill McBride and Paul De Maret at the 2009 NCTE Convention in Philadelphia, where Bill received the Distinguished Service Award from the National Council of Teachers of English.</vt:lpstr>
      <vt:lpstr>Pulitzer-Prize Winning Poet Yusef Komunyakaa (MA Creative Writing 1978) has been selected as the 2015 CLA Honor Alumnus</vt:lpstr>
      <vt:lpstr>Department Alumni: Dianne Harper - 1964, Robert King - 1961, Guo Hua (Georgette) Yang – 1994, Doris Goldsmith Melnick – 1968, Justin Dobbin and family - 1997 </vt:lpstr>
      <vt:lpstr>Department Alumni: Audrey Taylor (2007), Caleb Harrison (2010), Ben Findlay (MFA 2014) </vt:lpstr>
      <vt:lpstr>Department Alumni: Joelle Paulson, Shannon Dale, Sam Iacovetto (MA 2014), Amanda Memoli, Lydia Page, Megan Lemming, and Kristie Yelinek</vt:lpstr>
      <vt:lpstr>2014 Graduation: English majors Emily Schlehuber, Tara Seyffert, Jeremy Miller, and Tyler Arko. </vt:lpstr>
      <vt:lpstr>Humans of Eddy: Gilbert Findlay, John Pratt, Ellen Brinks and Mary Crow</vt:lpstr>
      <vt:lpstr>Humans of Eddy: Debby Thompson, Carol Mitchell, Bruce Ronda, and Rosemary Whitaker</vt:lpstr>
      <vt:lpstr>Humans of Eddy: Sue Weaver, Leslee Becker, Ellen Brinks, and Cactus May on guitar</vt:lpstr>
      <vt:lpstr>Humans of Eddy: Gerry Delahunty, Paul Trembath, Neil Petrie, and Ellen Brinks  Jon Thiem and Terry Sandelin</vt:lpstr>
      <vt:lpstr>Humans of Eddy: Marcia Aune, Anne Reid, Kyra Ryan, and Jamie Neufeld</vt:lpstr>
      <vt:lpstr>Humans of Eddy: Research Methods E600B takes a break (and a Selfie) at Sweet Sinsations on the last day of classes, Fall 2014. Skyler McAllister in foreground, Emily Lapadure to the immediate right, Ian McCreary, and Whitney Orth. On the opposite side of the table: Shelly Reed, Sue Doe (instructor), Akbi Khan, and Kelsey Hatley.</vt:lpstr>
      <vt:lpstr>Humans of Eddy: Professor Roze Hentschell, Associate Professor Aparna Gollapudi, and Assistant Professor Zach Hutchins at the Spring 2015 Lit MA Showcase</vt:lpstr>
      <vt:lpstr>Humans of Eddy: Will Winham, Olivia Tracy, Kim Daggett, and Karen Montgomery-Moore, four of the six Literature students who defended or will defend their projects in the academic year 2014-2015, with Professor SueEllen Campbell</vt:lpstr>
      <vt:lpstr>Assistant Professor EJ Levy with author Cheryl Strayed, who came to read at CSU for the Creative Writing Reading Series in April 2015</vt:lpstr>
      <vt:lpstr>2015 Creative Writing Reading Series upcoming events</vt:lpstr>
      <vt:lpstr>We’re on Instagram!</vt:lpstr>
      <vt:lpstr>We’re on Twitter!</vt:lpstr>
      <vt:lpstr>We’re on Facebook!</vt:lpstr>
      <vt:lpstr>We have a blog! http://english.colostate.edu/blog   And great interns who help us write it, (English Department Communications Interns, Spring 2014 - Fall 2015)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Bob</dc:creator>
  <cp:lastModifiedBy>Jill</cp:lastModifiedBy>
  <cp:revision>92</cp:revision>
  <dcterms:created xsi:type="dcterms:W3CDTF">2011-04-07T17:39:53Z</dcterms:created>
  <dcterms:modified xsi:type="dcterms:W3CDTF">2015-10-16T13:10:19Z</dcterms:modified>
</cp:coreProperties>
</file>